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3" r:id="rId4"/>
    <p:sldId id="258" r:id="rId5"/>
    <p:sldId id="261" r:id="rId6"/>
    <p:sldId id="260" r:id="rId7"/>
    <p:sldId id="265" r:id="rId8"/>
    <p:sldId id="264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4" autoAdjust="0"/>
  </p:normalViewPr>
  <p:slideViewPr>
    <p:cSldViewPr>
      <p:cViewPr>
        <p:scale>
          <a:sx n="90" d="100"/>
          <a:sy n="90" d="100"/>
        </p:scale>
        <p:origin x="-828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51011D-3563-45A7-B9D6-FD9E43387F22}" type="datetimeFigureOut">
              <a:rPr lang="hu-HU" smtClean="0"/>
              <a:pPr/>
              <a:t>2014.04.09.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0BE1B3-0F2D-4FA7-A644-A20528D270F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V&#233;gh%20J&#243;zsef%20ny.&#225;.%20r.%20alezredes%20klinikai%20szakpszichol&#243;g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19672" y="260649"/>
            <a:ext cx="67687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Intézkedéstaktikai képzés 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08912" cy="511256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intézkedéstaktikai képzés során szerzett ismeretek fontossága a fegyveres biztonsági őr szolgálat ellátása során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1000" contrast="16000"/>
          </a:blip>
          <a:srcRect/>
          <a:stretch>
            <a:fillRect/>
          </a:stretch>
        </p:blipFill>
        <p:spPr bwMode="auto">
          <a:xfrm>
            <a:off x="3779912" y="980728"/>
            <a:ext cx="2160240" cy="21602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innerShdw blurRad="114300">
              <a:srgbClr val="FF0000"/>
            </a:innerShdw>
          </a:effectLst>
          <a:scene3d>
            <a:camera prst="orthographicFront"/>
            <a:lightRig rig="glow" dir="t"/>
          </a:scene3d>
          <a:sp3d extrusionH="76200" contourW="12700" prstMaterial="dkEdge">
            <a:bevelT prst="angle"/>
            <a:bevelB prst="angle"/>
            <a:extrusionClr>
              <a:schemeClr val="tx1"/>
            </a:extrusionClr>
            <a:contourClr>
              <a:schemeClr val="tx1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1828800" cy="18288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prst="slope"/>
            <a:bevelB prst="convex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875984" cy="52352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Intézkedéstaktikai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képzés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Helytelen igazoltatási/intézkedési pozíció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DSCF3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247456" cy="3185592"/>
          </a:xfrm>
          <a:prstGeom prst="rect">
            <a:avLst/>
          </a:prstGeom>
        </p:spPr>
      </p:pic>
      <p:pic>
        <p:nvPicPr>
          <p:cNvPr id="8" name="Kép 7" descr="DSCF3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3" y="2060848"/>
            <a:ext cx="422446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Intézkedéstaktikai képzés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			        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Ajánlott, biztonságos intézkedési pozíció</a:t>
            </a:r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DSCF3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348880"/>
            <a:ext cx="4128458" cy="3096344"/>
          </a:xfrm>
          <a:prstGeom prst="rect">
            <a:avLst/>
          </a:prstGeom>
        </p:spPr>
      </p:pic>
      <p:pic>
        <p:nvPicPr>
          <p:cNvPr id="5" name="Kép 4" descr="DSCF3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1011" y="2348880"/>
            <a:ext cx="412846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Intézkedéstaktikai képzés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			   Ajánlott, biztonságos intézkedési pozíció</a:t>
            </a:r>
          </a:p>
          <a:p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DSCF3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2348880"/>
            <a:ext cx="4224469" cy="3168352"/>
          </a:xfrm>
          <a:prstGeom prst="rect">
            <a:avLst/>
          </a:prstGeom>
        </p:spPr>
      </p:pic>
      <p:pic>
        <p:nvPicPr>
          <p:cNvPr id="9" name="Kép 8" descr="DSCF3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000" y="2348880"/>
            <a:ext cx="422446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457200"/>
            <a:ext cx="7272808" cy="8382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Intézkedéstaktikai képzés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			Néhány tisztázandó kérdés</a:t>
            </a:r>
          </a:p>
          <a:p>
            <a:pPr marL="457200" indent="-457200"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Hogyan történik a próbaidős fegyveres biztonsági őr felkészítése?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Kinek a feladata és kötelessége felkészíteni a rendőrhatósági vizsgára? 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 oktatja és készíti fel a jogszabályban  biztosított kényszerítő eszközök jogszerű, szakszerű és hatékony alkalmazására és használatára?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Kitől kap felkészítést arra, hogy megtanulja a személyes szabadságot nem korlátozó és korlátozó szolgálati intézkedések eredményes végreh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ajtását?</a:t>
            </a:r>
          </a:p>
          <a:p>
            <a:pPr marL="457200" indent="-457200">
              <a:buFont typeface="+mj-lt"/>
              <a:buAutoNum type="arabicPeriod"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1997. évi CLIX. Törvény</a:t>
            </a:r>
          </a:p>
          <a:p>
            <a:pPr>
              <a:buNone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4. §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(1) határozza meg a Rendőrség fegyveres biztonsági őrséggel kapcsolatos feladatait és kötelezettségeit. </a:t>
            </a:r>
          </a:p>
          <a:p>
            <a:pPr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Itt azonban szó sem esik arról, hogy a Rendőrségnek lenne bármilyen feladata a fegyveres biztonsági őrök képzésével és felkészítésével kapcsolatban</a:t>
            </a: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Szigeti Lajos\Downloads\MC9004337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96752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Intézkedéstaktikai képzés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Nos, akkor kinek a feladata?</a:t>
            </a:r>
          </a:p>
          <a:p>
            <a:pPr algn="ctr">
              <a:buNone/>
            </a:pPr>
            <a:endParaRPr lang="hu-H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5. §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(1) A kötelezett vagy a fegyveres biztonsági őrséget működtető szervezet a szervezetében létrehozott fegyveres biztonsági őrség esetén:</a:t>
            </a:r>
          </a:p>
          <a:p>
            <a:pPr>
              <a:buNone/>
            </a:pPr>
            <a:r>
              <a:rPr lang="hu-HU" sz="2100" i="1" dirty="0" smtClean="0">
                <a:latin typeface="Times New Roman" pitchFamily="18" charset="0"/>
                <a:cs typeface="Times New Roman" pitchFamily="18" charset="0"/>
              </a:rPr>
              <a:t>	b) 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gondoskodik a fegyveres biztonsági őrök képzéséről és továbbképzéséről</a:t>
            </a:r>
          </a:p>
          <a:p>
            <a:pPr>
              <a:buNone/>
            </a:pPr>
            <a:endParaRPr lang="hu-H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A 27/1998(VI.10.) BM r.</a:t>
            </a:r>
          </a:p>
          <a:p>
            <a:pPr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8. §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Az Országos Rendőr-főkapitányság:</a:t>
            </a:r>
          </a:p>
          <a:p>
            <a:pPr>
              <a:buNone/>
            </a:pPr>
            <a:r>
              <a:rPr lang="hu-HU" sz="2100" i="1" dirty="0" smtClean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ellenőrizteti:</a:t>
            </a:r>
          </a:p>
          <a:p>
            <a:pPr>
              <a:buNone/>
            </a:pP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- a szakmai, kiképzési és továbbképzési követelményeket.</a:t>
            </a:r>
          </a:p>
          <a:p>
            <a:pPr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9. §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Az illetékes megyei (fővárosi) rendőr-főkapitányság:</a:t>
            </a:r>
          </a:p>
          <a:p>
            <a:pPr>
              <a:buNone/>
            </a:pPr>
            <a:r>
              <a:rPr lang="hu-HU" sz="2100" i="1" dirty="0" smtClean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segíti és ellenőrzi:</a:t>
            </a:r>
          </a:p>
          <a:p>
            <a:pPr>
              <a:buNone/>
            </a:pP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- a szakmai képzés és továbbképzés végrehajtását</a:t>
            </a:r>
          </a:p>
          <a:p>
            <a:pPr>
              <a:buNone/>
            </a:pPr>
            <a:endParaRPr lang="hu-H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buNone/>
            </a:pPr>
            <a:r>
              <a:rPr lang="hu-HU" sz="2100" b="1" i="1" dirty="0" smtClean="0">
                <a:latin typeface="Times New Roman" pitchFamily="18" charset="0"/>
                <a:cs typeface="Times New Roman" pitchFamily="18" charset="0"/>
              </a:rPr>
              <a:t>					Hogyan? </a:t>
            </a:r>
          </a:p>
          <a:p>
            <a:pPr algn="ctr">
              <a:buNone/>
            </a:pPr>
            <a:r>
              <a:rPr lang="hu-HU" sz="2100" b="1" i="1" dirty="0" smtClean="0">
                <a:latin typeface="Times New Roman" pitchFamily="18" charset="0"/>
                <a:cs typeface="Times New Roman" pitchFamily="18" charset="0"/>
              </a:rPr>
              <a:t>Ki oktatja, felügyeli, ellenőrzi, hogy az oktatásra kerülő témakörök minden tekintetben megfeleltnek - jogszabályi követelményeknek?</a:t>
            </a:r>
          </a:p>
          <a:p>
            <a:pPr algn="just">
              <a:buNone/>
            </a:pPr>
            <a:endParaRPr lang="hu-H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62473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Intézkedéstaktikai képzés 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megfelelően alkalmazott intézkedéstaktika három alapelve</a:t>
            </a: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Jogszerűség  Szakszerűség  Hatékonyság</a:t>
            </a:r>
          </a:p>
          <a:p>
            <a:pPr algn="ctr"/>
            <a:endParaRPr lang="hu-H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És e három terület együttes alkalmazása teszi lehetővé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intézkedés biztonságos végrehajtását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endParaRPr lang="hu-H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41459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Intézkedéstaktikai képzés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136904" cy="4536504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Clr>
                <a:schemeClr val="tx1"/>
              </a:buClr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Mi az ilyen képzések célja és értelme?</a:t>
            </a:r>
          </a:p>
          <a:p>
            <a:pPr algn="just">
              <a:buClr>
                <a:schemeClr val="tx1"/>
              </a:buClr>
            </a:pPr>
            <a:endParaRPr lang="hu-H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A feladatok végrehajtása során már megtörtént, vagy váratlan, nem ismert helyzeteket kell megoldaniuk az intézkedéstaktikai képzésen résztvevőknek. </a:t>
            </a:r>
          </a:p>
          <a:p>
            <a:pPr algn="just"/>
            <a:endParaRPr lang="hu-H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A szituációk egy jelentős részében aktív ellenállással találkoznak a foglalkozáson résztvevők, hiszen azt nem kell különösebben gyakorolni, amikor az intézkedés alá vont személy jogkövető magatartást </a:t>
            </a:r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tanúsít, </a:t>
            </a:r>
            <a:r>
              <a:rPr lang="hu-HU" sz="1900" smtClean="0">
                <a:latin typeface="Times New Roman" pitchFamily="18" charset="0"/>
                <a:cs typeface="Times New Roman" pitchFamily="18" charset="0"/>
              </a:rPr>
              <a:t>azaz együttműködő.</a:t>
            </a:r>
            <a:endParaRPr lang="hu-H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 A tanulási folyamatban meghatározó a saját élmény megszerzése. („Okos ember más kárán tanul”) </a:t>
            </a:r>
          </a:p>
          <a:p>
            <a:endParaRPr lang="hu-H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Az ilyen képzések célja az, hogy biztonságos körülmények között ” derüljenek ki a hibák” az intézkedéstaktikai képzés résztvevői számára, és ne egy valódi intézkedés során sérüljenek meg, vagy ennél még rosszabb esemény következzen be.</a:t>
            </a:r>
          </a:p>
          <a:p>
            <a:pPr algn="ctr"/>
            <a:endParaRPr lang="hu-H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79712" y="260649"/>
            <a:ext cx="6480720" cy="792088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Intézkedéstaktikai képzés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92888" cy="3744416"/>
          </a:xfrm>
          <a:effectLst>
            <a:innerShdw blurRad="63500" dist="50800" dir="5400000">
              <a:srgbClr val="FF0000">
                <a:alpha val="50000"/>
              </a:srgbClr>
            </a:innerShdw>
          </a:effectLst>
        </p:spPr>
        <p:txBody>
          <a:bodyPr>
            <a:normAutofit lnSpcReduction="10000"/>
            <a:scene3d>
              <a:camera prst="orthographicFront"/>
              <a:lightRig rig="sunset" dir="t"/>
            </a:scene3d>
            <a:sp3d extrusionH="57150" prstMaterial="matte">
              <a:bevelT w="38100" h="38100" prst="angle"/>
              <a:bevelB w="38100" h="38100" prst="angle"/>
            </a:sp3d>
          </a:bodyPr>
          <a:lstStyle/>
          <a:p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Mi szükséges ahhoz, hogy a végrehajtásra kerülő intézkedés hatékony, és eredményes legyen?</a:t>
            </a:r>
          </a:p>
          <a:p>
            <a:pPr algn="ctr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Ennek érdekében az intézkedő fegyveres biztonsági őrnek magas szintű ismeretekkel kell rendelkeznie:</a:t>
            </a:r>
          </a:p>
          <a:p>
            <a:pPr lvl="0" algn="ctr"/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Jogszabályismeretből,</a:t>
            </a:r>
          </a:p>
          <a:p>
            <a:pPr lvl="0" algn="ctr"/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Kényszerítőeszközöz alkalmazás</a:t>
            </a:r>
          </a:p>
          <a:p>
            <a:pPr lvl="0" algn="ctr"/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Fegyverismeret-fegyveralkalmazásból, (lőkiképzés)</a:t>
            </a:r>
          </a:p>
          <a:p>
            <a:pPr algn="ctr"/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Kommunikációs képességek és ismeretek</a:t>
            </a:r>
          </a:p>
          <a:p>
            <a:pPr lvl="0" algn="ctr"/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Ön-és elsősegélynyújtásból,</a:t>
            </a:r>
          </a:p>
          <a:p>
            <a:pPr lvl="0" algn="ctr"/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Pszichológiai ismeretekből.</a:t>
            </a:r>
          </a:p>
          <a:p>
            <a:pPr algn="ctr"/>
            <a:endParaRPr lang="hu-H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   Intézkedéstaktikai képzés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Milyen hibák fordulhatnak elő amennyiben nem rendelkezik kellő gyakorlati tapasztalattal az intézkedő fegyveres biztonsági őr?</a:t>
            </a:r>
          </a:p>
          <a:p>
            <a:pPr>
              <a:buNone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Nagyon leegyszerűsítve nem lesz képes megfelelően intézkedni.</a:t>
            </a:r>
          </a:p>
          <a:p>
            <a:pPr algn="ctr">
              <a:buNone/>
            </a:pPr>
            <a:endParaRPr lang="hu-HU" sz="2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Miért?</a:t>
            </a:r>
          </a:p>
          <a:p>
            <a:pPr algn="ctr">
              <a:buNone/>
            </a:pPr>
            <a:endParaRPr lang="hu-HU" sz="2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Mivel a saját szakmai kompetencia hiány megélése stresszt okoz az intézkedő számára!</a:t>
            </a:r>
          </a:p>
          <a:p>
            <a:pPr algn="ctr">
              <a:buNone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Ennek alapvető oka, hogy sokan még soha, vagy nagyon ritkán kerültek ilyen helyzetbe, azért nem rendelkeznek kellő helyzetismerettel</a:t>
            </a:r>
          </a:p>
          <a:p>
            <a:pPr algn="just">
              <a:buClr>
                <a:schemeClr val="tx1"/>
              </a:buClr>
              <a:buNone/>
            </a:pPr>
            <a:endParaRPr lang="hu-H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1"/>
              </a:buClr>
              <a:buNone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Melyek azok a kompetenciák melyek hiányában az intézkedések zöme kudarcra van ítélve?</a:t>
            </a:r>
          </a:p>
          <a:p>
            <a:pPr algn="just">
              <a:buClr>
                <a:schemeClr val="tx1"/>
              </a:buClr>
              <a:buNone/>
            </a:pPr>
            <a:endParaRPr lang="hu-H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1"/>
              </a:buClr>
              <a:buNone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	Határozottság (határozott fellépés)</a:t>
            </a:r>
          </a:p>
          <a:p>
            <a:pPr algn="ctr">
              <a:buClr>
                <a:schemeClr val="tx1"/>
              </a:buClr>
              <a:buNone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	Kommunikáció( általános és szakmai) </a:t>
            </a:r>
          </a:p>
          <a:p>
            <a:pPr algn="ctr">
              <a:buClr>
                <a:schemeClr val="tx1"/>
              </a:buClr>
              <a:buNone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	Megfelelő ön és társbiztosítás</a:t>
            </a:r>
          </a:p>
          <a:p>
            <a:pPr algn="ctr">
              <a:buClr>
                <a:schemeClr val="tx1"/>
              </a:buClr>
              <a:buNone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	Kényszerítő eszközökkel történő hatékony bánásmód</a:t>
            </a:r>
          </a:p>
          <a:p>
            <a:pPr algn="ctr">
              <a:buClr>
                <a:schemeClr val="tx1"/>
              </a:buClr>
              <a:buNone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Fegyverismeret, fegyverkezelés</a:t>
            </a:r>
          </a:p>
          <a:p>
            <a:pPr algn="just">
              <a:buClr>
                <a:schemeClr val="tx1"/>
              </a:buClr>
              <a:buNone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Az intézkedéstaktika és az intézkedéskultúra és az intézkedés lélektan adja meg ezek alapjait.</a:t>
            </a:r>
          </a:p>
          <a:p>
            <a:pPr algn="ctr">
              <a:buNone/>
            </a:pPr>
            <a:endParaRPr lang="hu-H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Intézkedéstaktikai képzés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1125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Hazai és nemzetközi kutatási tapasztalatok alapján a gyakorlati tréningek intézkedései során extrém stresszt átélő személyek esetében a leggyakrabban előforduló végrehajtási hibák az alábbiak voltak:</a:t>
            </a: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 smtClean="0"/>
              <a:t>	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Nem képesek az intézkedők kialakítani a területi kontrollt, vagyis uralni azt a területet, ahol intézkedni szándékoznak.</a:t>
            </a:r>
          </a:p>
          <a:p>
            <a:pPr>
              <a:buNone/>
            </a:pPr>
            <a:endParaRPr lang="hu-H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	Ezt követően az intézkedés alávont személy feletti kontrollt kell megteremteni, de sokszor ez sem megy a kommunikáció hiánya miatt. </a:t>
            </a:r>
          </a:p>
          <a:p>
            <a:pPr>
              <a:buNone/>
            </a:pPr>
            <a:endParaRPr lang="hu-H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	A tréning részvevői fegyvereiket nem tudatosan használják, hanem pánikszerűen üresre lövik.</a:t>
            </a:r>
          </a:p>
          <a:p>
            <a:pPr>
              <a:buNone/>
            </a:pPr>
            <a:r>
              <a:rPr lang="hu-HU" sz="1600" dirty="0" smtClean="0"/>
              <a:t>	</a:t>
            </a:r>
          </a:p>
          <a:p>
            <a:pPr>
              <a:buNone/>
            </a:pPr>
            <a:r>
              <a:rPr lang="hu-HU" sz="1600" dirty="0" smtClean="0"/>
              <a:t>	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A kiürült fegyver észlelése egyúttal egyeseknek a feladat befejezését is jelenti.</a:t>
            </a:r>
          </a:p>
          <a:p>
            <a:pPr>
              <a:buNone/>
            </a:pPr>
            <a:endParaRPr lang="hu-H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	Fegyverhasználatot igénylő intézkedési szituációban a fegyver működési problémáit hangosan bejelentik, például „akadály, üres”.</a:t>
            </a:r>
          </a:p>
          <a:p>
            <a:pPr>
              <a:buNone/>
            </a:pPr>
            <a:endParaRPr lang="hu-H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i="1" dirty="0" smtClean="0"/>
              <a:t>	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Gyakori tapasztalat, hogy az intézkedés során, ha találat éri őket, abbahagyják az intézkedést. Magyarázatuk, hogy lelőtték őket, meghaltak.</a:t>
            </a:r>
          </a:p>
          <a:p>
            <a:pPr>
              <a:buNone/>
            </a:pPr>
            <a:endParaRPr lang="hu-H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i="1" dirty="0" smtClean="0"/>
              <a:t>	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Nem merik használni a fegyvert emberre, jogszerű helyzetben sem, </a:t>
            </a:r>
          </a:p>
          <a:p>
            <a:pPr>
              <a:buNone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hu-HU" sz="1200" i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         forrás :Végh József ny.á. r. alezredes klinikai szakpszichológus</a:t>
            </a:r>
            <a:endParaRPr lang="hu-H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875984" cy="52352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Intézkedéstaktikai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képzés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Helytelen igazoltatási/intézkedési pozíció</a:t>
            </a:r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DSCF3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128459" cy="3096344"/>
          </a:xfrm>
          <a:prstGeom prst="rect">
            <a:avLst/>
          </a:prstGeom>
        </p:spPr>
      </p:pic>
      <p:pic>
        <p:nvPicPr>
          <p:cNvPr id="5" name="Kép 4" descr="DSCF3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019" y="2780928"/>
            <a:ext cx="412845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1002</TotalTime>
  <Words>113</Words>
  <Application>Microsoft Office PowerPoint</Application>
  <PresentationFormat>Diavetítés a képernyőre (4:3 oldalarány)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Túra</vt:lpstr>
      <vt:lpstr>Intézkedéstaktikai képzés </vt:lpstr>
      <vt:lpstr>Intézkedéstaktikai képzés </vt:lpstr>
      <vt:lpstr>Intézkedéstaktikai képzés </vt:lpstr>
      <vt:lpstr>Intézkedéstaktikai képzés </vt:lpstr>
      <vt:lpstr>             Intézkedéstaktikai képzés </vt:lpstr>
      <vt:lpstr>Intézkedéstaktikai képzés </vt:lpstr>
      <vt:lpstr>    Intézkedéstaktikai képzés</vt:lpstr>
      <vt:lpstr>        Intézkedéstaktikai képzés </vt:lpstr>
      <vt:lpstr> Intézkedéstaktikai képzés</vt:lpstr>
      <vt:lpstr> Intézkedéstaktikai képzés</vt:lpstr>
      <vt:lpstr>    Intézkedéstaktikai képzés</vt:lpstr>
      <vt:lpstr>   Intézkedéstaktikai képzés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Intézkedéstaktikai képzés</dc:title>
  <dc:creator>Szigeti Lajos</dc:creator>
  <cp:lastModifiedBy>Szigeti Lajos</cp:lastModifiedBy>
  <cp:revision>91</cp:revision>
  <dcterms:created xsi:type="dcterms:W3CDTF">2012-04-13T18:22:07Z</dcterms:created>
  <dcterms:modified xsi:type="dcterms:W3CDTF">2014-04-09T20:03:17Z</dcterms:modified>
</cp:coreProperties>
</file>