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96" r:id="rId3"/>
    <p:sldId id="300" r:id="rId4"/>
    <p:sldId id="272" r:id="rId5"/>
    <p:sldId id="299" r:id="rId6"/>
    <p:sldId id="305" r:id="rId7"/>
    <p:sldId id="301" r:id="rId8"/>
    <p:sldId id="302" r:id="rId9"/>
    <p:sldId id="285" r:id="rId10"/>
    <p:sldId id="293" r:id="rId11"/>
    <p:sldId id="304" r:id="rId12"/>
    <p:sldId id="288" r:id="rId13"/>
    <p:sldId id="292" r:id="rId14"/>
    <p:sldId id="306" r:id="rId15"/>
    <p:sldId id="303" r:id="rId16"/>
    <p:sldId id="290" r:id="rId17"/>
    <p:sldId id="264" r:id="rId18"/>
    <p:sldId id="265" r:id="rId19"/>
    <p:sldId id="271" r:id="rId20"/>
    <p:sldId id="267" r:id="rId21"/>
    <p:sldId id="268" r:id="rId22"/>
    <p:sldId id="281" r:id="rId23"/>
    <p:sldId id="282" r:id="rId24"/>
    <p:sldId id="283" r:id="rId25"/>
    <p:sldId id="269" r:id="rId26"/>
    <p:sldId id="270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yi Otto" initials="S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3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09T16:06:22.818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7D5D-10D2-4191-9E68-AB39CB5AFD2F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1A05-5ED5-4B30-B578-500272CC1C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C164-C216-433A-BA7D-A3360BEC05D6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F9F-DEF7-43EA-9FB7-CF6DC772C8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BC96-E9D8-4ED5-BEE5-3DAFF76F6D69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06FD-5EC7-46E1-8587-842EB74D29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0D07-2C11-49C7-9F1C-EFA5DE74DCBE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7BA-B400-4AC5-93EE-EB3376237D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6C9D-B5B9-49A3-AAE8-9E823A2F9007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EADF-F6A7-46BB-8706-402B3C85D4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C144-ACFE-401D-AB83-2CAB85836D96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5D4B-121B-44A2-B2D8-B837BEDD41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4473-B43B-4321-8B5E-1DAFAFBBFFEE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3AC2-5748-409E-831C-FA6EC0CD54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3090-2027-4D9D-B376-1376D462630C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649C-26E6-4CAA-B65B-C7B6FF91BE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BC5C-DABC-4FE4-AB39-9A64DB93C83B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8095-4169-41CD-BA1A-2DBDA56BA7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1B8D-2E2B-4CB5-928C-6A188518CC11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3A97-143E-4D7B-AE05-2B3B78CCA7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698D-182A-40F8-BBC7-F4E6C810D8B0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0039-F2B6-4387-8AEE-B630941E56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2CB0-5587-420D-AF79-3AA3E842CB5F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1269-7FEA-4E1B-8CE9-4E0D4126CC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A74809-F957-4517-AAEC-656A850D4DE5}" type="datetimeFigureOut">
              <a:rPr lang="hu-HU"/>
              <a:pPr>
                <a:defRPr/>
              </a:pPr>
              <a:t>2014.04.03.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F30D57-4BD3-4DF5-8FAF-661E94C0D6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42938" y="7858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Az ORFK RSZKK valamint a Rendészeti Szakközépiskolák szerepe és feladata a fegyveres biztonsági őrségek intézkedéstaktikai képzésében.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357313" y="3071813"/>
            <a:ext cx="6400800" cy="14287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gyakorlati képzések szükségessége és azok tartalma. Miért fontos az egységesség?</a:t>
            </a:r>
          </a:p>
        </p:txBody>
      </p:sp>
      <p:sp>
        <p:nvSpPr>
          <p:cNvPr id="2052" name="Szövegdoboz 3"/>
          <p:cNvSpPr txBox="1">
            <a:spLocks noChangeArrowheads="1"/>
          </p:cNvSpPr>
          <p:nvPr/>
        </p:nvSpPr>
        <p:spPr bwMode="auto">
          <a:xfrm>
            <a:off x="1285875" y="4857750"/>
            <a:ext cx="6357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i="1"/>
              <a:t>Szabó Zoltán László r. alezredes</a:t>
            </a:r>
          </a:p>
          <a:p>
            <a:pPr algn="ctr"/>
            <a:r>
              <a:rPr lang="hu-HU" sz="2400" i="1"/>
              <a:t>Rendészeti Szervek Kiképző Központ</a:t>
            </a:r>
          </a:p>
          <a:p>
            <a:pPr algn="ctr"/>
            <a:r>
              <a:rPr lang="hu-HU" sz="2400" i="1"/>
              <a:t>Lőkiképzési és Intézkedéstaktikai Alosztály</a:t>
            </a:r>
          </a:p>
          <a:p>
            <a:pPr algn="ctr"/>
            <a:r>
              <a:rPr lang="hu-HU" sz="2400" i="1"/>
              <a:t>vezetője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u-HU" sz="2800" smtClean="0"/>
              <a:t>Marshall képzés</a:t>
            </a:r>
          </a:p>
        </p:txBody>
      </p:sp>
      <p:pic>
        <p:nvPicPr>
          <p:cNvPr id="11267" name="Picture 2" descr="D:\Scannelt kepek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85875"/>
            <a:ext cx="4500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Szövegdoboz 3"/>
          <p:cNvSpPr txBox="1">
            <a:spLocks noChangeArrowheads="1"/>
          </p:cNvSpPr>
          <p:nvPr/>
        </p:nvSpPr>
        <p:spPr bwMode="auto">
          <a:xfrm>
            <a:off x="1643063" y="6000750"/>
            <a:ext cx="5214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 rendőrt sok esetben a saját fegyverével ölték meg.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artalom helye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r>
              <a:rPr lang="hu-HU" smtClean="0">
                <a:latin typeface="Times New Roman" pitchFamily="18" charset="0"/>
              </a:rPr>
              <a:t>1997: az első magyarországi </a:t>
            </a:r>
            <a:br>
              <a:rPr lang="hu-HU" smtClean="0">
                <a:latin typeface="Times New Roman" pitchFamily="18" charset="0"/>
              </a:rPr>
            </a:br>
            <a:r>
              <a:rPr lang="hu-HU" smtClean="0">
                <a:latin typeface="Times New Roman" pitchFamily="18" charset="0"/>
              </a:rPr>
              <a:t>intézkedéstaktikai nemzetközi </a:t>
            </a:r>
            <a:br>
              <a:rPr lang="hu-HU" smtClean="0">
                <a:latin typeface="Times New Roman" pitchFamily="18" charset="0"/>
              </a:rPr>
            </a:br>
            <a:r>
              <a:rPr lang="hu-HU" smtClean="0">
                <a:latin typeface="Times New Roman" pitchFamily="18" charset="0"/>
              </a:rPr>
              <a:t>oktatói kurzus – Budapesti RSZKI</a:t>
            </a:r>
          </a:p>
          <a:p>
            <a:endParaRPr lang="hu-HU" smtClean="0"/>
          </a:p>
        </p:txBody>
      </p:sp>
      <p:pic>
        <p:nvPicPr>
          <p:cNvPr id="12291" name="Picture 4" descr="na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14563"/>
            <a:ext cx="6858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hu-HU" sz="2800" smtClean="0"/>
              <a:t>Első intézkedéstaktikai konferencia</a:t>
            </a:r>
          </a:p>
        </p:txBody>
      </p:sp>
      <p:pic>
        <p:nvPicPr>
          <p:cNvPr id="13315" name="Picture 2" descr="D:\Scannelt kepek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285875"/>
            <a:ext cx="6357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hu-HU" sz="2800" smtClean="0"/>
              <a:t>RedMan bemutató 2000.</a:t>
            </a:r>
          </a:p>
        </p:txBody>
      </p:sp>
      <p:pic>
        <p:nvPicPr>
          <p:cNvPr id="14339" name="Picture 2" descr="D:\Scannelt kepek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357313"/>
            <a:ext cx="6572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cannelt kepek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000125"/>
            <a:ext cx="60721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zövegdoboz 2"/>
          <p:cNvSpPr txBox="1">
            <a:spLocks noChangeArrowheads="1"/>
          </p:cNvSpPr>
          <p:nvPr/>
        </p:nvSpPr>
        <p:spPr bwMode="auto">
          <a:xfrm>
            <a:off x="2071688" y="428625"/>
            <a:ext cx="4786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1999. Rendőrszervező szaktanfolyam</a:t>
            </a:r>
          </a:p>
        </p:txBody>
      </p:sp>
      <p:sp>
        <p:nvSpPr>
          <p:cNvPr id="15364" name="Szövegdoboz 3"/>
          <p:cNvSpPr txBox="1">
            <a:spLocks noChangeArrowheads="1"/>
          </p:cNvSpPr>
          <p:nvPr/>
        </p:nvSpPr>
        <p:spPr bwMode="auto">
          <a:xfrm>
            <a:off x="2643188" y="6215063"/>
            <a:ext cx="507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Mintegy 900 fő képzésére került 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églalap 1"/>
          <p:cNvSpPr>
            <a:spLocks noChangeArrowheads="1"/>
          </p:cNvSpPr>
          <p:nvPr/>
        </p:nvSpPr>
        <p:spPr bwMode="auto">
          <a:xfrm>
            <a:off x="785813" y="714375"/>
            <a:ext cx="7429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1999 szeptember: az ORFK RSZKK első intézkedéstaktikai tanfolyama (mai napig folyamatosan végrehajtásra kerülnek)</a:t>
            </a:r>
          </a:p>
          <a:p>
            <a:r>
              <a:rPr lang="hu-HU" sz="2400"/>
              <a:t>2003 május: szaktanfolyami </a:t>
            </a:r>
            <a:br>
              <a:rPr lang="hu-HU" sz="2400"/>
            </a:br>
            <a:r>
              <a:rPr lang="hu-HU" sz="2400"/>
              <a:t>képzés keretén belül az </a:t>
            </a:r>
            <a:br>
              <a:rPr lang="hu-HU" sz="2400"/>
            </a:br>
            <a:r>
              <a:rPr lang="hu-HU" sz="2400"/>
              <a:t>ORFK RSZKK lőkiképzési és intézkedéstaktikai szakoktatókat képez.  </a:t>
            </a:r>
          </a:p>
          <a:p>
            <a:r>
              <a:rPr lang="hu-HU" sz="2400"/>
              <a:t>2008: az ORFK megalkotja a 18/2008 ORFK utasítást a Rendőrség intézkedéstaktikai képzéséről valamint az instruktor képzésről.</a:t>
            </a:r>
          </a:p>
        </p:txBody>
      </p:sp>
      <p:pic>
        <p:nvPicPr>
          <p:cNvPr id="16387" name="Picture 5" descr="Kép 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4500563"/>
            <a:ext cx="32353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smtClean="0"/>
              <a:t>Integrált intézkedéstaktikai oktatói képzés</a:t>
            </a:r>
            <a:br>
              <a:rPr lang="hu-HU" sz="2800" smtClean="0"/>
            </a:br>
            <a:r>
              <a:rPr lang="hu-HU" sz="2800" smtClean="0"/>
              <a:t>2003</a:t>
            </a:r>
          </a:p>
        </p:txBody>
      </p:sp>
      <p:pic>
        <p:nvPicPr>
          <p:cNvPr id="17411" name="Picture 2" descr="D:\Scannelt kepek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357313"/>
            <a:ext cx="7215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Szövegdoboz 3"/>
          <p:cNvSpPr txBox="1">
            <a:spLocks noChangeArrowheads="1"/>
          </p:cNvSpPr>
          <p:nvPr/>
        </p:nvSpPr>
        <p:spPr bwMode="auto">
          <a:xfrm>
            <a:off x="1500188" y="6143625"/>
            <a:ext cx="721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 lőkiképzői és intézkedéstaktikai képzés integrálódik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smtClean="0">
                <a:latin typeface="Times New Roman" pitchFamily="18" charset="0"/>
              </a:rPr>
              <a:t>A modern intézkedéstaktika részterületei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</a:rPr>
              <a:t>Kommunikációs ismeretek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</a:rPr>
              <a:t>Pszichológiai ismeretek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</a:rPr>
              <a:t>Elsősegélynyújtás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hu-HU" sz="3000" smtClean="0">
                <a:latin typeface="Times New Roman" pitchFamily="18" charset="0"/>
              </a:rPr>
              <a:t>Önvédelmi ismeretek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hu-HU" sz="3000" smtClean="0">
                <a:latin typeface="Times New Roman" pitchFamily="18" charset="0"/>
              </a:rPr>
              <a:t>	- kényszerítő eszközök alkalmazásának gyakorlata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 startAt="5"/>
            </a:pPr>
            <a:r>
              <a:rPr lang="hu-HU" sz="3000" smtClean="0">
                <a:latin typeface="Times New Roman" pitchFamily="18" charset="0"/>
              </a:rPr>
              <a:t>Lőkiképzés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 startAt="5"/>
            </a:pPr>
            <a:r>
              <a:rPr lang="hu-HU" sz="3000" b="1" smtClean="0">
                <a:latin typeface="Times New Roman" pitchFamily="18" charset="0"/>
              </a:rPr>
              <a:t>Helyzetgyakorlatok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hu-HU" sz="3000" b="1" smtClean="0">
                <a:latin typeface="Times New Roman" pitchFamily="18" charset="0"/>
              </a:rPr>
              <a:t>	- különböző intézkedési helyzetek taktikai (biztonságos) végrehajtása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hu-HU" sz="3000" smtClean="0">
              <a:latin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endParaRPr lang="hu-HU" sz="3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0721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1. Kommunikációs ismeretek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		- verbális </a:t>
            </a:r>
            <a:r>
              <a:rPr lang="hu-HU" sz="2800" smtClean="0">
                <a:latin typeface="Times New Roman" pitchFamily="18" charset="0"/>
              </a:rPr>
              <a:t>(szükséges gyakoroltatni az 	intézkedés megkezdésekor a megszólítást, a 	tájékoztatást – miért intézkedünk)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		- non verbális </a:t>
            </a:r>
            <a:r>
              <a:rPr lang="hu-HU" sz="2800" smtClean="0">
                <a:latin typeface="Times New Roman" pitchFamily="18" charset="0"/>
              </a:rPr>
              <a:t>(az intézkedés alá vont személy 	testtartásából, gesztikulálásából lehet számítani 	arra, hogy aktív-passzív résztvevője-e az 	intézkedésnek)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800" smtClean="0">
                <a:latin typeface="Times New Roman" pitchFamily="18" charset="0"/>
              </a:rPr>
              <a:t>2. </a:t>
            </a:r>
            <a:r>
              <a:rPr lang="hu-HU" smtClean="0">
                <a:latin typeface="Times New Roman" pitchFamily="18" charset="0"/>
              </a:rPr>
              <a:t>Pszichológiai ismeretek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		</a:t>
            </a:r>
            <a:r>
              <a:rPr lang="hu-HU" sz="2800" smtClean="0">
                <a:latin typeface="Times New Roman" pitchFamily="18" charset="0"/>
              </a:rPr>
              <a:t>- személyiségek általános ismerete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800" smtClean="0">
                <a:latin typeface="Times New Roman" pitchFamily="18" charset="0"/>
              </a:rPr>
              <a:t>		- emberi magatartási formák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800" smtClean="0">
                <a:latin typeface="Times New Roman" pitchFamily="18" charset="0"/>
              </a:rPr>
              <a:t>		- az intézkedés alá vont személyek 	magatartása 	lehet aktív vagy passzív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260350"/>
            <a:ext cx="8424863" cy="659765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dirty="0" smtClean="0">
                <a:latin typeface="Times New Roman" pitchFamily="18" charset="0"/>
              </a:rPr>
              <a:t>3. Elsősegélynyújtás </a:t>
            </a:r>
            <a:r>
              <a:rPr lang="hu-HU" sz="1800" dirty="0" smtClean="0">
                <a:latin typeface="Times New Roman" pitchFamily="18" charset="0"/>
              </a:rPr>
              <a:t>(2013-tól </a:t>
            </a:r>
            <a:r>
              <a:rPr lang="hu-HU" sz="1800" dirty="0" err="1" smtClean="0">
                <a:latin typeface="Times New Roman" pitchFamily="18" charset="0"/>
              </a:rPr>
              <a:t>Police</a:t>
            </a:r>
            <a:r>
              <a:rPr lang="hu-HU" sz="1800" dirty="0" smtClean="0">
                <a:latin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</a:rPr>
              <a:t>Medic</a:t>
            </a:r>
            <a:r>
              <a:rPr lang="hu-HU" sz="1800" dirty="0" smtClean="0">
                <a:latin typeface="Times New Roman" pitchFamily="18" charset="0"/>
              </a:rPr>
              <a:t> képzés)</a:t>
            </a:r>
            <a:endParaRPr lang="hu-HU" dirty="0" smtClean="0">
              <a:latin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400" dirty="0" smtClean="0">
                <a:latin typeface="Times New Roman" pitchFamily="18" charset="0"/>
              </a:rPr>
              <a:t>		</a:t>
            </a:r>
            <a:r>
              <a:rPr lang="hu-HU" sz="2800" dirty="0" smtClean="0">
                <a:latin typeface="Times New Roman" pitchFamily="18" charset="0"/>
              </a:rPr>
              <a:t>- felismerés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segítségnyújtás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életmentés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dirty="0" smtClean="0">
                <a:latin typeface="Times New Roman" pitchFamily="18" charset="0"/>
              </a:rPr>
              <a:t>4. Önvédelmi ismeretek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400" dirty="0" smtClean="0">
                <a:latin typeface="Times New Roman" pitchFamily="18" charset="0"/>
              </a:rPr>
              <a:t>		</a:t>
            </a:r>
            <a:r>
              <a:rPr lang="hu-HU" sz="2800" dirty="0" smtClean="0">
                <a:latin typeface="Times New Roman" pitchFamily="18" charset="0"/>
              </a:rPr>
              <a:t>- elvezetések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ruházat átvizsgálás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fogásokból szabadulás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bilincselési gyakorlatok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intézkedési alakzatok (távolságtartás)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könnygáz alkalmazásának ismerete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- gumibot vagy </a:t>
            </a:r>
            <a:r>
              <a:rPr lang="hu-HU" sz="2800" dirty="0" err="1" smtClean="0">
                <a:latin typeface="Times New Roman" pitchFamily="18" charset="0"/>
              </a:rPr>
              <a:t>tonfa</a:t>
            </a:r>
            <a:r>
              <a:rPr lang="hu-HU" sz="2800" dirty="0" smtClean="0">
                <a:latin typeface="Times New Roman" pitchFamily="18" charset="0"/>
              </a:rPr>
              <a:t> használatának gyakorlata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		EGYSZERŰSÉG!!!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 smtClean="0"/>
          </a:p>
        </p:txBody>
      </p:sp>
      <p:pic>
        <p:nvPicPr>
          <p:cNvPr id="20483" name="Picture 7" descr="Kép 0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2428875"/>
            <a:ext cx="3316288" cy="256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artalom helye 2"/>
          <p:cNvSpPr>
            <a:spLocks noGrp="1"/>
          </p:cNvSpPr>
          <p:nvPr>
            <p:ph idx="1"/>
          </p:nvPr>
        </p:nvSpPr>
        <p:spPr>
          <a:xfrm>
            <a:off x="574675" y="500063"/>
            <a:ext cx="8212138" cy="500062"/>
          </a:xfrm>
        </p:spPr>
        <p:txBody>
          <a:bodyPr rtlCol="0">
            <a:normAutofit fontScale="92500" lnSpcReduction="20000"/>
          </a:bodyPr>
          <a:lstStyle/>
          <a:p>
            <a:pPr marL="514350" indent="-51435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hu-HU" smtClean="0">
                <a:latin typeface="Times New Roman" pitchFamily="18" charset="0"/>
              </a:rPr>
              <a:t> Tartalom</a:t>
            </a:r>
          </a:p>
        </p:txBody>
      </p:sp>
      <p:sp>
        <p:nvSpPr>
          <p:cNvPr id="3075" name="Tartalom helye 2"/>
          <p:cNvSpPr txBox="1">
            <a:spLocks/>
          </p:cNvSpPr>
          <p:nvPr/>
        </p:nvSpPr>
        <p:spPr bwMode="auto">
          <a:xfrm>
            <a:off x="571500" y="1571625"/>
            <a:ext cx="82121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endParaRPr lang="hu-HU" sz="2400"/>
          </a:p>
          <a:p>
            <a:pPr marL="514350" indent="-514350">
              <a:spcBef>
                <a:spcPct val="20000"/>
              </a:spcBef>
            </a:pPr>
            <a:r>
              <a:rPr lang="hu-HU" sz="2400"/>
              <a:t>1. Intézkedéstaktika kialakulása, fejlődése.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endParaRPr lang="hu-HU" sz="2400"/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hu-HU" sz="2400"/>
              <a:t>2. RSZKI-k, RSZKK feladata az intézkedéstaktikai képzésben.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hu-HU" sz="2400"/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hu-HU" sz="2400"/>
              <a:t>3. Egységes kiképzés.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hu-HU" sz="2400"/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r>
              <a:rPr lang="hu-HU" sz="2400"/>
              <a:t>4. FBŐ képzés jelene, fejlődés lehetőségei.</a:t>
            </a:r>
          </a:p>
        </p:txBody>
      </p:sp>
      <p:sp>
        <p:nvSpPr>
          <p:cNvPr id="3076" name="Tartalom helye 2"/>
          <p:cNvSpPr txBox="1">
            <a:spLocks/>
          </p:cNvSpPr>
          <p:nvPr/>
        </p:nvSpPr>
        <p:spPr bwMode="auto">
          <a:xfrm>
            <a:off x="428625" y="2786063"/>
            <a:ext cx="8212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spcBef>
                <a:spcPct val="20000"/>
              </a:spcBef>
              <a:buFont typeface="Arial" charset="0"/>
              <a:buNone/>
            </a:pPr>
            <a:r>
              <a:rPr lang="hu-H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5. Lőkiképzés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		- alapképzés - statikus kiképzési szakasz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			</a:t>
            </a:r>
            <a:r>
              <a:rPr lang="hu-HU" i="1" smtClean="0">
                <a:latin typeface="Times New Roman" pitchFamily="18" charset="0"/>
              </a:rPr>
              <a:t>alaptudás megszerzése elméletben és gyakorlatban, valamint az ehhez szükséges fegyverkezelői ismeret bővítése (testhelyzetek, fedezékhasználat, adott helyzetben több cél leküzdésének taktikája)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i="1" smtClean="0">
                <a:latin typeface="Times New Roman" pitchFamily="18" charset="0"/>
              </a:rPr>
              <a:t>		- </a:t>
            </a:r>
            <a:r>
              <a:rPr lang="hu-HU" smtClean="0">
                <a:latin typeface="Times New Roman" pitchFamily="18" charset="0"/>
              </a:rPr>
              <a:t>továbbképzés (szintentartás) – dinamikus kiképzési szakasz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mtClean="0">
                <a:latin typeface="Times New Roman" pitchFamily="18" charset="0"/>
              </a:rPr>
              <a:t>			</a:t>
            </a:r>
            <a:r>
              <a:rPr lang="hu-HU" i="1" smtClean="0">
                <a:latin typeface="Times New Roman" pitchFamily="18" charset="0"/>
              </a:rPr>
              <a:t>összetett  gyakorlatok megtanulása, mozgó célokra történő lőkiképzés elsajátítása</a:t>
            </a:r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artalom helye 2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5697538"/>
          </a:xfrm>
        </p:spPr>
        <p:txBody>
          <a:bodyPr rtlCol="0"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hu-HU" sz="3000" dirty="0" smtClean="0">
                <a:latin typeface="Times New Roman" pitchFamily="18" charset="0"/>
              </a:rPr>
              <a:t>6. Helyzetgyakorlatok</a:t>
            </a:r>
          </a:p>
          <a:p>
            <a:pPr marL="990600" lvl="1" indent="-5334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latin typeface="Times New Roman" pitchFamily="18" charset="0"/>
              </a:rPr>
              <a:t>taktikai elemek begyakorlása, szükség esetén a feladathoz alkalmazkodó taktikák kidolgozása (gépjárművek igazoltatása, területen lévő illetéktelen személy eltávolítása vagy elfogása, illetéktelen behatolás esetén területzárás kialakítása, valamint a helyszín átvizsgálásának taktikai végrehajtása)</a:t>
            </a:r>
          </a:p>
          <a:p>
            <a:pPr marL="990600" lvl="1" indent="-5334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</a:rPr>
              <a:t>a fent említett taktikák szituációs gyakorlatban történő gyakoroltatása (szerepjátszókkal)</a:t>
            </a:r>
          </a:p>
          <a:p>
            <a:pPr marL="1371600" lvl="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</a:rPr>
              <a:t>Az egyik leghatékonyabb kiképzési módszer </a:t>
            </a:r>
          </a:p>
          <a:p>
            <a:pPr marL="1371600" lvl="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>
              <a:latin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hu-HU" sz="3100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b="1" smtClean="0"/>
              <a:t>Egységes kiképzés</a:t>
            </a:r>
            <a:br>
              <a:rPr lang="hu-HU" sz="2800" b="1" smtClean="0"/>
            </a:br>
            <a:r>
              <a:rPr lang="hu-HU" sz="2400" smtClean="0"/>
              <a:t>18/2008. ORFK utasítás</a:t>
            </a:r>
            <a:endParaRPr lang="hu-HU" sz="2800" b="1" smtClean="0"/>
          </a:p>
        </p:txBody>
      </p:sp>
      <p:sp>
        <p:nvSpPr>
          <p:cNvPr id="23555" name="Alcím 2"/>
          <p:cNvSpPr>
            <a:spLocks noGrp="1"/>
          </p:cNvSpPr>
          <p:nvPr>
            <p:ph type="subTitle" idx="1"/>
          </p:nvPr>
        </p:nvSpPr>
        <p:spPr>
          <a:xfrm>
            <a:off x="785813" y="1143000"/>
            <a:ext cx="7715250" cy="4357688"/>
          </a:xfrm>
        </p:spPr>
        <p:txBody>
          <a:bodyPr/>
          <a:lstStyle/>
          <a:p>
            <a:pPr algn="just"/>
            <a:r>
              <a:rPr lang="hu-HU" sz="2400" u="sng" smtClean="0">
                <a:solidFill>
                  <a:schemeClr val="tx1"/>
                </a:solidFill>
              </a:rPr>
              <a:t>Menete:</a:t>
            </a:r>
          </a:p>
          <a:p>
            <a:pPr algn="just"/>
            <a:r>
              <a:rPr lang="hu-HU" sz="2400" smtClean="0">
                <a:solidFill>
                  <a:schemeClr val="tx1"/>
                </a:solidFill>
              </a:rPr>
              <a:t>	- Oktatási anyag elkészítése</a:t>
            </a:r>
          </a:p>
          <a:p>
            <a:pPr lvl="2" algn="just">
              <a:buFontTx/>
              <a:buChar char="-"/>
            </a:pPr>
            <a:r>
              <a:rPr lang="hu-HU" smtClean="0">
                <a:solidFill>
                  <a:schemeClr val="tx1"/>
                </a:solidFill>
              </a:rPr>
              <a:t> Kiképzők felkészítése </a:t>
            </a:r>
            <a:r>
              <a:rPr lang="hu-HU" sz="1800" smtClean="0">
                <a:solidFill>
                  <a:schemeClr val="tx1"/>
                </a:solidFill>
              </a:rPr>
              <a:t>(Lehetőleg egy helyen történjen)</a:t>
            </a:r>
            <a:endParaRPr lang="hu-HU" smtClean="0">
              <a:solidFill>
                <a:schemeClr val="tx1"/>
              </a:solidFill>
            </a:endParaRPr>
          </a:p>
          <a:p>
            <a:pPr lvl="2" algn="just">
              <a:buFontTx/>
              <a:buChar char="-"/>
            </a:pPr>
            <a:r>
              <a:rPr lang="hu-HU" smtClean="0">
                <a:solidFill>
                  <a:schemeClr val="tx1"/>
                </a:solidFill>
              </a:rPr>
              <a:t> Kiképzési terv </a:t>
            </a:r>
          </a:p>
          <a:p>
            <a:pPr lvl="2" algn="just">
              <a:buFontTx/>
              <a:buChar char="-"/>
            </a:pPr>
            <a:r>
              <a:rPr lang="hu-HU" smtClean="0">
                <a:solidFill>
                  <a:schemeClr val="tx1"/>
                </a:solidFill>
              </a:rPr>
              <a:t>Végrehajtás </a:t>
            </a:r>
            <a:r>
              <a:rPr lang="hu-HU" sz="1800" smtClean="0">
                <a:solidFill>
                  <a:schemeClr val="tx1"/>
                </a:solidFill>
              </a:rPr>
              <a:t>(fokozatosság, egymásra épültség, folyamatosság)</a:t>
            </a:r>
          </a:p>
          <a:p>
            <a:pPr lvl="2" algn="just">
              <a:buFontTx/>
              <a:buChar char="-"/>
            </a:pPr>
            <a:endParaRPr lang="hu-HU" sz="1800" u="sng" smtClean="0">
              <a:solidFill>
                <a:schemeClr val="tx1"/>
              </a:solidFill>
            </a:endParaRPr>
          </a:p>
          <a:p>
            <a:pPr lvl="2" algn="just"/>
            <a:r>
              <a:rPr lang="hu-HU" u="sng" smtClean="0">
                <a:solidFill>
                  <a:schemeClr val="tx1"/>
                </a:solidFill>
              </a:rPr>
              <a:t>Jellemzői:</a:t>
            </a:r>
          </a:p>
          <a:p>
            <a:pPr algn="just">
              <a:buFontTx/>
              <a:buChar char="-"/>
            </a:pPr>
            <a:r>
              <a:rPr lang="hu-HU" sz="2400" smtClean="0">
                <a:solidFill>
                  <a:schemeClr val="tx1"/>
                </a:solidFill>
              </a:rPr>
              <a:t> Az alapok állandóak.</a:t>
            </a:r>
          </a:p>
          <a:p>
            <a:pPr algn="just">
              <a:buFontTx/>
              <a:buChar char="-"/>
            </a:pPr>
            <a:r>
              <a:rPr lang="hu-HU" sz="2400" smtClean="0">
                <a:solidFill>
                  <a:schemeClr val="tx1"/>
                </a:solidFill>
              </a:rPr>
              <a:t> Egyértelmű, fejleszthető</a:t>
            </a:r>
          </a:p>
          <a:p>
            <a:pPr algn="just"/>
            <a:endParaRPr lang="hu-H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72400" cy="1000125"/>
          </a:xfrm>
        </p:spPr>
        <p:txBody>
          <a:bodyPr/>
          <a:lstStyle/>
          <a:p>
            <a:r>
              <a:rPr lang="hu-HU" sz="2800" b="1" smtClean="0"/>
              <a:t>FBŐ képzés jelene, fejlődés lehetőségei.</a:t>
            </a:r>
          </a:p>
        </p:txBody>
      </p:sp>
      <p:sp>
        <p:nvSpPr>
          <p:cNvPr id="24579" name="Alcím 2"/>
          <p:cNvSpPr>
            <a:spLocks noGrp="1"/>
          </p:cNvSpPr>
          <p:nvPr>
            <p:ph type="subTitle" idx="1"/>
          </p:nvPr>
        </p:nvSpPr>
        <p:spPr>
          <a:xfrm>
            <a:off x="714375" y="1000125"/>
            <a:ext cx="7929563" cy="51435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hu-HU" sz="2700" b="1" u="sng" smtClean="0">
                <a:solidFill>
                  <a:schemeClr val="tx1"/>
                </a:solidFill>
                <a:latin typeface="Times New Roman" pitchFamily="18" charset="0"/>
              </a:rPr>
              <a:t>Most</a:t>
            </a:r>
            <a:r>
              <a:rPr lang="hu-HU" sz="2400" b="1" u="sng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endParaRPr lang="hu-HU" sz="2700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Az 1997. évi CLIX. FBŐ tv., 27/1998. (VI. 10.) BM rendelet.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- részletes (intézkedési jogosultságok, feladatrendszer,   	   stb…)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- képzési szisztéma elavult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	A </a:t>
            </a:r>
            <a:r>
              <a:rPr lang="hu-HU" sz="2400" b="1" smtClean="0">
                <a:solidFill>
                  <a:schemeClr val="tx1"/>
                </a:solidFill>
                <a:latin typeface="Times New Roman" pitchFamily="18" charset="0"/>
              </a:rPr>
              <a:t>lőgyakorlatok</a:t>
            </a: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 korszerűtlenek, (katonai távolságra méretezettek);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	gyakorlatban végrehajthatatlan,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	nem életszerű.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	lőgyakorlat - lőkiképzés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- Esetenként a feladathoz mérten alkalmatlan eszközök.</a:t>
            </a:r>
          </a:p>
          <a:p>
            <a:pPr algn="just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		</a:t>
            </a:r>
          </a:p>
          <a:p>
            <a:pPr algn="just">
              <a:lnSpc>
                <a:spcPct val="80000"/>
              </a:lnSpc>
            </a:pPr>
            <a:endParaRPr lang="hu-H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hu-HU" sz="2400" smtClean="0">
                <a:solidFill>
                  <a:schemeClr val="tx1"/>
                </a:solidFill>
                <a:latin typeface="Times New Roman" pitchFamily="18" charset="0"/>
              </a:rPr>
              <a:t>NINCSEN RENDSZERES KÉPZÉS!</a:t>
            </a:r>
            <a:endParaRPr lang="hu-H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500063"/>
            <a:ext cx="7429500" cy="55721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b="1" u="sng" dirty="0" smtClean="0">
                <a:solidFill>
                  <a:schemeClr val="tx1"/>
                </a:solidFill>
                <a:latin typeface="Times New Roman" pitchFamily="18" charset="0"/>
              </a:rPr>
              <a:t>Fejlődés lehetősége: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b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>Az FBŐ részére évi 4 „lőgyakorlat” (hasonlóképpen, mint a személy- és vagyonőrök részére)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>A lőgyakorlatok megváltoztatása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>Kiképzési nap bevezetése (4 óra lövészet, 4 óra intézkedéstaktika)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</a:rPr>
              <a:t>max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>. 20 fő/kiképzési nap a hatékony képzés feltétele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</a:rPr>
              <a:t>Az ORFK RSZKK észrevételei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3000" smtClean="0">
                <a:latin typeface="Times New Roman" pitchFamily="18" charset="0"/>
              </a:rPr>
              <a:t>Szükséges a szakmai együttműködés az FBŐ-vel</a:t>
            </a:r>
          </a:p>
          <a:p>
            <a:pPr>
              <a:lnSpc>
                <a:spcPct val="90000"/>
              </a:lnSpc>
            </a:pPr>
            <a:r>
              <a:rPr lang="hu-HU" sz="3000" smtClean="0">
                <a:latin typeface="Times New Roman" pitchFamily="18" charset="0"/>
              </a:rPr>
              <a:t>A képzésekben az együttműködés legyen:</a:t>
            </a:r>
          </a:p>
          <a:p>
            <a:pPr lvl="1">
              <a:lnSpc>
                <a:spcPct val="90000"/>
              </a:lnSpc>
            </a:pPr>
            <a:r>
              <a:rPr lang="hu-HU" sz="2600" smtClean="0">
                <a:latin typeface="Times New Roman" pitchFamily="18" charset="0"/>
              </a:rPr>
              <a:t>rendszeres;</a:t>
            </a:r>
          </a:p>
          <a:p>
            <a:pPr lvl="1">
              <a:lnSpc>
                <a:spcPct val="90000"/>
              </a:lnSpc>
            </a:pPr>
            <a:r>
              <a:rPr lang="hu-HU" sz="2600" smtClean="0">
                <a:latin typeface="Times New Roman" pitchFamily="18" charset="0"/>
              </a:rPr>
              <a:t>felmérő jellegű;</a:t>
            </a:r>
          </a:p>
          <a:p>
            <a:pPr lvl="1">
              <a:lnSpc>
                <a:spcPct val="90000"/>
              </a:lnSpc>
            </a:pPr>
            <a:r>
              <a:rPr lang="hu-HU" sz="2600" smtClean="0">
                <a:latin typeface="Times New Roman" pitchFamily="18" charset="0"/>
              </a:rPr>
              <a:t>Igény szerint intézkedéstaktikai oktatók felkészítése az FBŐ részére.</a:t>
            </a:r>
          </a:p>
          <a:p>
            <a:pPr>
              <a:lnSpc>
                <a:spcPct val="90000"/>
              </a:lnSpc>
            </a:pPr>
            <a:r>
              <a:rPr lang="hu-HU" sz="3000" smtClean="0">
                <a:latin typeface="Times New Roman" pitchFamily="18" charset="0"/>
              </a:rPr>
              <a:t>Szakmai konferenciák rendszeressé tétele (tapasztalatcsere, szükség szerint normaalkotások)</a:t>
            </a:r>
          </a:p>
          <a:p>
            <a:pPr>
              <a:lnSpc>
                <a:spcPct val="90000"/>
              </a:lnSpc>
            </a:pPr>
            <a:r>
              <a:rPr lang="hu-HU" sz="3000" smtClean="0">
                <a:latin typeface="Times New Roman" pitchFamily="18" charset="0"/>
              </a:rPr>
              <a:t>Szakmai versenyek folytatása</a:t>
            </a:r>
          </a:p>
          <a:p>
            <a:pPr lvl="1">
              <a:lnSpc>
                <a:spcPct val="90000"/>
              </a:lnSpc>
            </a:pPr>
            <a:endParaRPr lang="hu-HU" sz="2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</a:rPr>
              <a:t>Kérdések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457200" y="1285875"/>
            <a:ext cx="8401050" cy="4840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400" smtClean="0">
                <a:latin typeface="Times New Roman" pitchFamily="18" charset="0"/>
              </a:rPr>
              <a:t>Igazán alkalmas-e a csapatom egy rendkívüli esemény kezelésére?</a:t>
            </a:r>
          </a:p>
          <a:p>
            <a:pPr>
              <a:buFont typeface="Arial" charset="0"/>
              <a:buNone/>
            </a:pPr>
            <a:endParaRPr lang="hu-HU" sz="2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hu-HU" sz="2400" smtClean="0">
                <a:latin typeface="Times New Roman" pitchFamily="18" charset="0"/>
              </a:rPr>
              <a:t>Ismerem-e az állományom tagjait?</a:t>
            </a:r>
          </a:p>
          <a:p>
            <a:pPr>
              <a:buFont typeface="Arial" charset="0"/>
              <a:buNone/>
            </a:pPr>
            <a:r>
              <a:rPr lang="hu-HU" sz="2400" smtClean="0">
                <a:latin typeface="Times New Roman" pitchFamily="18" charset="0"/>
              </a:rPr>
              <a:t>	</a:t>
            </a:r>
            <a:r>
              <a:rPr lang="hu-HU" sz="1800" smtClean="0">
                <a:latin typeface="Times New Roman" pitchFamily="18" charset="0"/>
              </a:rPr>
              <a:t>Tudom milyenek stresszhelyzetben?</a:t>
            </a:r>
            <a:endParaRPr lang="hu-HU" sz="2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hu-HU" sz="24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hu-HU" sz="2400" smtClean="0">
                <a:latin typeface="Times New Roman" pitchFamily="18" charset="0"/>
              </a:rPr>
              <a:t>Számíthatok rájuk kritikus helyzetben?</a:t>
            </a:r>
          </a:p>
          <a:p>
            <a:pPr>
              <a:buFont typeface="Arial" charset="0"/>
              <a:buNone/>
            </a:pPr>
            <a:r>
              <a:rPr lang="hu-HU" sz="2400" smtClean="0">
                <a:latin typeface="Times New Roman" pitchFamily="18" charset="0"/>
              </a:rPr>
              <a:t>	</a:t>
            </a:r>
            <a:r>
              <a:rPr lang="hu-HU" sz="1800" smtClean="0">
                <a:latin typeface="Times New Roman" pitchFamily="18" charset="0"/>
              </a:rPr>
              <a:t>Aki jó ember, nem biztos, hogy jó társ.</a:t>
            </a:r>
            <a:endParaRPr lang="hu-HU" sz="2400" smtClean="0">
              <a:latin typeface="Times New Roman" pitchFamily="18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1071563" y="4929188"/>
            <a:ext cx="107156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mtClean="0">
                <a:latin typeface="Times New Roman" pitchFamily="18" charset="0"/>
              </a:rPr>
              <a:t>Az intézkedéstaktika kialakulása fejlődése</a:t>
            </a:r>
            <a:endParaRPr lang="hu-HU" smtClean="0"/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000" smtClean="0">
                <a:latin typeface="Times New Roman" pitchFamily="18" charset="0"/>
              </a:rPr>
              <a:t>1994: a Rendészeti Szervek Kiképző Központja a nemzetközi tapasztalatok alapján megkezdi a modern rendőrségi lőkiképzés kialakítását.</a:t>
            </a:r>
          </a:p>
          <a:p>
            <a:pPr lvl="1"/>
            <a:r>
              <a:rPr lang="hu-HU" sz="2600" smtClean="0">
                <a:latin typeface="Times New Roman" pitchFamily="18" charset="0"/>
              </a:rPr>
              <a:t>egykezes lövészet (porosz módszer) visszaszorítása;</a:t>
            </a:r>
          </a:p>
          <a:p>
            <a:pPr lvl="1"/>
            <a:r>
              <a:rPr lang="hu-HU" sz="2600" smtClean="0">
                <a:latin typeface="Times New Roman" pitchFamily="18" charset="0"/>
              </a:rPr>
              <a:t>fegyveres taktikák (testhelyzetek, fedezékek) alkalmazása;</a:t>
            </a:r>
          </a:p>
          <a:p>
            <a:pPr lvl="1">
              <a:buFont typeface="Arial" charset="0"/>
              <a:buNone/>
            </a:pPr>
            <a:r>
              <a:rPr lang="hu-HU" sz="2600" smtClean="0">
                <a:latin typeface="Times New Roman" pitchFamily="18" charset="0"/>
              </a:rPr>
              <a:t>			23/1997. (XI.27.) ORFK utasítás a Magyar 		Köztársaság Rendőrsége Lövészeti 			Szakutasítása 	</a:t>
            </a:r>
            <a:endParaRPr lang="hu-HU" smtClean="0"/>
          </a:p>
        </p:txBody>
      </p:sp>
      <p:sp>
        <p:nvSpPr>
          <p:cNvPr id="4" name="Jobbra nyíl 3"/>
          <p:cNvSpPr/>
          <p:nvPr/>
        </p:nvSpPr>
        <p:spPr>
          <a:xfrm>
            <a:off x="1000125" y="4572000"/>
            <a:ext cx="1071563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cannelt kepek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143000"/>
            <a:ext cx="70723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zövegdoboz 2"/>
          <p:cNvSpPr txBox="1">
            <a:spLocks noChangeArrowheads="1"/>
          </p:cNvSpPr>
          <p:nvPr/>
        </p:nvSpPr>
        <p:spPr bwMode="auto">
          <a:xfrm>
            <a:off x="2714625" y="500063"/>
            <a:ext cx="464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/>
              <a:t>Közelharc alapú képzés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cannelt kepek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285875"/>
            <a:ext cx="63579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zövegdoboz 2"/>
          <p:cNvSpPr txBox="1">
            <a:spLocks noChangeArrowheads="1"/>
          </p:cNvSpPr>
          <p:nvPr/>
        </p:nvSpPr>
        <p:spPr bwMode="auto">
          <a:xfrm>
            <a:off x="2214563" y="500063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/>
              <a:t>US</a:t>
            </a:r>
            <a:r>
              <a:rPr lang="hu-HU"/>
              <a:t> </a:t>
            </a:r>
            <a:r>
              <a:rPr lang="hu-HU" sz="2800"/>
              <a:t>Marshall képzés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hu-HU" sz="2800" smtClean="0"/>
              <a:t>Szituációs lövészet Franciaország 1993</a:t>
            </a:r>
          </a:p>
        </p:txBody>
      </p:sp>
      <p:pic>
        <p:nvPicPr>
          <p:cNvPr id="7171" name="Picture 2" descr="D:\Scannelt kepek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214438"/>
            <a:ext cx="62150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artalom helye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525963"/>
          </a:xfrm>
        </p:spPr>
        <p:txBody>
          <a:bodyPr/>
          <a:lstStyle/>
          <a:p>
            <a:r>
              <a:rPr lang="hu-HU" smtClean="0">
                <a:latin typeface="Times New Roman" pitchFamily="18" charset="0"/>
              </a:rPr>
              <a:t>1996-tól: a Budapesti Rendészeti Szakközépiskola bevezeti a 3 modulból álló Intézkedés Módszertani képzési programját: </a:t>
            </a:r>
          </a:p>
          <a:p>
            <a:pPr lvl="1"/>
            <a:r>
              <a:rPr lang="hu-HU" smtClean="0">
                <a:latin typeface="Times New Roman" pitchFamily="18" charset="0"/>
              </a:rPr>
              <a:t>jogszabályismeret;</a:t>
            </a:r>
          </a:p>
          <a:p>
            <a:pPr lvl="1"/>
            <a:r>
              <a:rPr lang="hu-HU" smtClean="0">
                <a:latin typeface="Times New Roman" pitchFamily="18" charset="0"/>
              </a:rPr>
              <a:t>lőkiképzés;</a:t>
            </a:r>
          </a:p>
          <a:p>
            <a:pPr lvl="1"/>
            <a:r>
              <a:rPr lang="hu-HU" smtClean="0">
                <a:latin typeface="Times New Roman" pitchFamily="18" charset="0"/>
              </a:rPr>
              <a:t>rendőri önvédelem. </a:t>
            </a:r>
          </a:p>
          <a:p>
            <a:pPr>
              <a:buFont typeface="Arial" charset="0"/>
              <a:buNone/>
            </a:pPr>
            <a:r>
              <a:rPr lang="hu-HU" i="1" smtClean="0">
                <a:latin typeface="Times New Roman" pitchFamily="18" charset="0"/>
              </a:rPr>
              <a:t>	</a:t>
            </a:r>
            <a:r>
              <a:rPr lang="hu-HU" sz="2800" i="1" smtClean="0">
                <a:latin typeface="Times New Roman" pitchFamily="18" charset="0"/>
              </a:rPr>
              <a:t>Másodéves hallgatók részére szituációs helyzetgyakorlatokban történik az oktatás.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43625"/>
          </a:xfrm>
        </p:spPr>
        <p:txBody>
          <a:bodyPr/>
          <a:lstStyle/>
          <a:p>
            <a:r>
              <a:rPr lang="hu-HU" smtClean="0">
                <a:latin typeface="Times New Roman" pitchFamily="18" charset="0"/>
              </a:rPr>
              <a:t>1995-1996: az első magyar rendőrségi kiképzők részvétele Németországban az intézkedéstaktikai tréningen – intézkedéstaktikai gyakorlatok végrehajtása illetve ezeknek a </a:t>
            </a:r>
            <a:br>
              <a:rPr lang="hu-HU" smtClean="0">
                <a:latin typeface="Times New Roman" pitchFamily="18" charset="0"/>
              </a:rPr>
            </a:br>
            <a:r>
              <a:rPr lang="hu-HU" smtClean="0">
                <a:latin typeface="Times New Roman" pitchFamily="18" charset="0"/>
              </a:rPr>
              <a:t>foglalkozásoknak megszervezése, </a:t>
            </a:r>
            <a:br>
              <a:rPr lang="hu-HU" smtClean="0">
                <a:latin typeface="Times New Roman" pitchFamily="18" charset="0"/>
              </a:rPr>
            </a:br>
            <a:r>
              <a:rPr lang="hu-HU" smtClean="0">
                <a:latin typeface="Times New Roman" pitchFamily="18" charset="0"/>
              </a:rPr>
              <a:t>levezetése.</a:t>
            </a:r>
          </a:p>
          <a:p>
            <a:r>
              <a:rPr lang="hu-HU" smtClean="0">
                <a:latin typeface="Times New Roman" pitchFamily="18" charset="0"/>
              </a:rPr>
              <a:t>A RedMan védőfelszerelés bevezetése </a:t>
            </a:r>
            <a:br>
              <a:rPr lang="hu-HU" smtClean="0">
                <a:latin typeface="Times New Roman" pitchFamily="18" charset="0"/>
              </a:rPr>
            </a:br>
            <a:r>
              <a:rPr lang="hu-HU" smtClean="0">
                <a:latin typeface="Times New Roman" pitchFamily="18" charset="0"/>
              </a:rPr>
              <a:t>az intézkedéstaktikába.</a:t>
            </a:r>
          </a:p>
          <a:p>
            <a:endParaRPr lang="hu-HU" smtClean="0">
              <a:latin typeface="Times New Roman" pitchFamily="18" charset="0"/>
            </a:endParaRPr>
          </a:p>
        </p:txBody>
      </p:sp>
      <p:pic>
        <p:nvPicPr>
          <p:cNvPr id="9219" name="Picture 5" descr="kic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4286250"/>
            <a:ext cx="25638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hu-HU" sz="2800" smtClean="0"/>
              <a:t>Intézkedéstaktikai tréning Frankfurt 1994</a:t>
            </a:r>
          </a:p>
        </p:txBody>
      </p:sp>
      <p:pic>
        <p:nvPicPr>
          <p:cNvPr id="10243" name="Picture 2" descr="D:\Scannelt kepek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85875"/>
            <a:ext cx="67151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459</Words>
  <Application>Microsoft Office PowerPoint</Application>
  <PresentationFormat>Diavetítés a képernyőre (4:3 oldalarány)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Times New Roman</vt:lpstr>
      <vt:lpstr>Arial</vt:lpstr>
      <vt:lpstr>Calibri</vt:lpstr>
      <vt:lpstr>Office-téma</vt:lpstr>
      <vt:lpstr>Az ORFK RSZKK valamint a Rendészeti Szakközépiskolák szerepe és feladata a fegyveres biztonsági őrségek intézkedéstaktikai képzésében.</vt:lpstr>
      <vt:lpstr>2. dia</vt:lpstr>
      <vt:lpstr>Az intézkedéstaktika kialakulása fejlődése</vt:lpstr>
      <vt:lpstr>4. dia</vt:lpstr>
      <vt:lpstr>5. dia</vt:lpstr>
      <vt:lpstr>Szituációs lövészet Franciaország 1993</vt:lpstr>
      <vt:lpstr>7. dia</vt:lpstr>
      <vt:lpstr>8. dia</vt:lpstr>
      <vt:lpstr>Intézkedéstaktikai tréning Frankfurt 1994</vt:lpstr>
      <vt:lpstr>Marshall képzés</vt:lpstr>
      <vt:lpstr>11. dia</vt:lpstr>
      <vt:lpstr>Első intézkedéstaktikai konferencia</vt:lpstr>
      <vt:lpstr>RedMan bemutató 2000.</vt:lpstr>
      <vt:lpstr>14. dia</vt:lpstr>
      <vt:lpstr>15. dia</vt:lpstr>
      <vt:lpstr>Integrált intézkedéstaktikai oktatói képzés 2003</vt:lpstr>
      <vt:lpstr>A modern intézkedéstaktika részterületei</vt:lpstr>
      <vt:lpstr>18. dia</vt:lpstr>
      <vt:lpstr>19. dia</vt:lpstr>
      <vt:lpstr>20. dia</vt:lpstr>
      <vt:lpstr>21. dia</vt:lpstr>
      <vt:lpstr>Egységes kiképzés 18/2008. ORFK utasítás</vt:lpstr>
      <vt:lpstr>FBŐ képzés jelene, fejlődés lehetőségei.</vt:lpstr>
      <vt:lpstr>24. dia</vt:lpstr>
      <vt:lpstr>Az ORFK RSZKK észrevételei</vt:lpstr>
      <vt:lpstr>Kérdések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rendőrségi tanintézetek szerepe és feladata az FBŐ intézkedéstaktikai képzésében</dc:title>
  <dc:creator>mexikó</dc:creator>
  <cp:lastModifiedBy>Szigeti Lajos</cp:lastModifiedBy>
  <cp:revision>68</cp:revision>
  <dcterms:created xsi:type="dcterms:W3CDTF">2013-03-21T07:12:27Z</dcterms:created>
  <dcterms:modified xsi:type="dcterms:W3CDTF">2014-04-03T20:12:58Z</dcterms:modified>
</cp:coreProperties>
</file>