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2" r:id="rId4"/>
    <p:sldId id="257" r:id="rId5"/>
    <p:sldId id="260" r:id="rId6"/>
    <p:sldId id="263" r:id="rId7"/>
    <p:sldId id="288" r:id="rId8"/>
    <p:sldId id="286" r:id="rId9"/>
    <p:sldId id="287" r:id="rId10"/>
    <p:sldId id="285" r:id="rId11"/>
    <p:sldId id="261" r:id="rId12"/>
    <p:sldId id="283" r:id="rId13"/>
    <p:sldId id="284" r:id="rId14"/>
    <p:sldId id="264" r:id="rId15"/>
    <p:sldId id="289" r:id="rId16"/>
    <p:sldId id="270" r:id="rId17"/>
    <p:sldId id="290" r:id="rId1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83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6" autoAdjust="0"/>
  </p:normalViewPr>
  <p:slideViewPr>
    <p:cSldViewPr>
      <p:cViewPr>
        <p:scale>
          <a:sx n="60" d="100"/>
          <a:sy n="60" d="100"/>
        </p:scale>
        <p:origin x="-7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D2499A-B730-480F-8587-A60E9075C05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F94CA-D3ED-4455-9806-30B41315E735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CF06D-B266-435B-9F9D-D13E4DFD9EF7}" type="slidenum">
              <a:rPr lang="hu-HU" smtClean="0"/>
              <a:pPr/>
              <a:t>2</a:t>
            </a:fld>
            <a:endParaRPr lang="hu-H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D9149-B454-4CEA-AD6B-085C713799F8}" type="slidenum">
              <a:rPr lang="hu-HU" smtClean="0"/>
              <a:pPr/>
              <a:t>3</a:t>
            </a:fld>
            <a:endParaRPr lang="hu-H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A10872-614F-4A24-9DEF-F11CABB74D45}" type="slidenum">
              <a:rPr lang="hu-HU" smtClean="0"/>
              <a:pPr/>
              <a:t>4</a:t>
            </a:fld>
            <a:endParaRPr lang="hu-H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8FC6E-2CA2-46F9-B2CA-33EDF0B61B8F}" type="slidenum">
              <a:rPr lang="hu-HU" smtClean="0"/>
              <a:pPr/>
              <a:t>5</a:t>
            </a:fld>
            <a:endParaRPr lang="hu-H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94485-EA9A-49AB-8C3F-CF1D2B0A9E83}" type="slidenum">
              <a:rPr lang="hu-HU" smtClean="0"/>
              <a:pPr/>
              <a:t>6</a:t>
            </a:fld>
            <a:endParaRPr lang="hu-H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6596A-E182-4EDE-A834-71477DE5B06E}" type="slidenum">
              <a:rPr lang="hu-HU" smtClean="0"/>
              <a:pPr/>
              <a:t>11</a:t>
            </a:fld>
            <a:endParaRPr lang="hu-H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D865B-4CCB-4307-B5D9-CE1AD5B79745}" type="slidenum">
              <a:rPr lang="hu-HU" smtClean="0"/>
              <a:pPr/>
              <a:t>14</a:t>
            </a:fld>
            <a:endParaRPr lang="hu-H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A4198-6623-45D8-A894-79927AEB9E4A}" type="slidenum">
              <a:rPr lang="hu-HU" smtClean="0"/>
              <a:pPr/>
              <a:t>16</a:t>
            </a:fld>
            <a:endParaRPr lang="hu-H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9CBAB-E97D-4436-B8E9-9C4EED6D2C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5147B-4AAE-4E34-9BA9-57732FA1F8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D15AD-6201-4C15-9218-8B79D14444C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86AF8-E7F1-408A-B581-E3B0C9ABE8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FA64B-0FF0-4DB4-BF9D-DCA6D02AAC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CF621-8C7F-4741-80E3-AAFB2A723CB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464BB-7BD4-46E1-9419-B38A9D9B0E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EE97F-8111-47C7-9813-37100FEA5A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4A32C-D8CB-4063-B006-A0CDC937A5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987AF-390D-4953-B516-4A551318BCE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8AD90-D66A-42C6-B342-AFAE3B1106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5C058-650E-4EDE-8277-768A126D32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8DFAE-C9A4-4727-BF20-FA2F78AFCC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482E4-9361-47BF-9117-248518FD62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19EE6E-1956-4984-A0CA-A7DA613310D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wmf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www.motolight.hu/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ChangeArrowheads="1"/>
          </p:cNvSpPr>
          <p:nvPr/>
        </p:nvSpPr>
        <p:spPr bwMode="auto">
          <a:xfrm>
            <a:off x="0" y="0"/>
            <a:ext cx="9144000" cy="32131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0" y="6705600"/>
            <a:ext cx="4495800" cy="2143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800" b="1">
                <a:solidFill>
                  <a:schemeClr val="bg1"/>
                </a:solidFill>
              </a:rPr>
              <a:t>Fercom – Motorola nap 2011. október 4.</a:t>
            </a:r>
          </a:p>
        </p:txBody>
      </p:sp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323850" y="1557338"/>
            <a:ext cx="8640763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>
                <a:solidFill>
                  <a:schemeClr val="bg1"/>
                </a:solidFill>
              </a:rPr>
              <a:t>Fegyveres Biztonsági Őrségek V. Országos Konferenciája</a:t>
            </a:r>
          </a:p>
          <a:p>
            <a:r>
              <a:rPr lang="hu-HU" sz="1600">
                <a:solidFill>
                  <a:schemeClr val="bg1"/>
                </a:solidFill>
              </a:rPr>
              <a:t>2012. április 26.-27. Velence</a:t>
            </a:r>
          </a:p>
          <a:p>
            <a:endParaRPr lang="hu-HU" sz="2000" b="1">
              <a:solidFill>
                <a:schemeClr val="bg1"/>
              </a:solidFill>
            </a:endParaRPr>
          </a:p>
          <a:p>
            <a:r>
              <a:rPr lang="hu-HU" sz="2000" b="1">
                <a:solidFill>
                  <a:schemeClr val="bg1"/>
                </a:solidFill>
              </a:rPr>
              <a:t>Fénytechnikai eszközök</a:t>
            </a:r>
            <a:endParaRPr lang="hu-HU" sz="20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hu-HU" sz="2000">
              <a:solidFill>
                <a:schemeClr val="bg1"/>
              </a:solidFill>
            </a:endParaRPr>
          </a:p>
        </p:txBody>
      </p:sp>
      <p:pic>
        <p:nvPicPr>
          <p:cNvPr id="5125" name="Picture 23" descr="\\Scorpio1\Company\Dokumentumok\Scorpio 2010\Marketing\Logók\Federal\FSV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5516563"/>
            <a:ext cx="39052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1" descr="\\Scorpio1\Company\Dokumentumok\Scorpio 2010\Marketing\Logók\Scorpio\scorpio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549275"/>
            <a:ext cx="28575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"/>
          <p:cNvSpPr txBox="1">
            <a:spLocks noChangeArrowheads="1"/>
          </p:cNvSpPr>
          <p:nvPr/>
        </p:nvSpPr>
        <p:spPr bwMode="auto">
          <a:xfrm>
            <a:off x="323850" y="1844675"/>
            <a:ext cx="547211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/>
              <a:t> Könnyű, gyors telepítés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/>
              <a:t> Biztonságos beléptetés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/>
              <a:t> Hatékony megállítás</a:t>
            </a:r>
          </a:p>
        </p:txBody>
      </p:sp>
      <p:sp>
        <p:nvSpPr>
          <p:cNvPr id="14339" name="Text Box 23"/>
          <p:cNvSpPr txBox="1">
            <a:spLocks noChangeArrowheads="1"/>
          </p:cNvSpPr>
          <p:nvPr/>
        </p:nvSpPr>
        <p:spPr bwMode="auto">
          <a:xfrm>
            <a:off x="395288" y="1268413"/>
            <a:ext cx="698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Védett rendezvények, konferenciák, koncertek biztosítására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500438"/>
            <a:ext cx="5535613" cy="3135312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</p:pic>
      <p:sp>
        <p:nvSpPr>
          <p:cNvPr id="14341" name="Rectangle 1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400" b="1">
                <a:solidFill>
                  <a:schemeClr val="bg1"/>
                </a:solidFill>
              </a:rPr>
              <a:t>         </a:t>
            </a: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539750" y="260350"/>
            <a:ext cx="46085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hu-HU" sz="2400" b="1">
                <a:solidFill>
                  <a:schemeClr val="bg1"/>
                </a:solidFill>
              </a:rPr>
              <a:t>Mobil úttorlasz </a:t>
            </a:r>
          </a:p>
        </p:txBody>
      </p:sp>
      <p:pic>
        <p:nvPicPr>
          <p:cNvPr id="46086" name="Picture 6" descr="Image"/>
          <p:cNvPicPr>
            <a:picLocks noChangeAspect="1" noChangeArrowheads="1"/>
          </p:cNvPicPr>
          <p:nvPr/>
        </p:nvPicPr>
        <p:blipFill>
          <a:blip r:embed="rId3" cstate="print">
            <a:lum bright="6000" contrast="10000"/>
          </a:blip>
          <a:srcRect/>
          <a:stretch>
            <a:fillRect/>
          </a:stretch>
        </p:blipFill>
        <p:spPr bwMode="auto">
          <a:xfrm>
            <a:off x="6372225" y="1844675"/>
            <a:ext cx="2532063" cy="1677988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</p:pic>
      <p:pic>
        <p:nvPicPr>
          <p:cNvPr id="14344" name="Picture 11" descr="\\Scorpio1\Company\Dokumentumok\Scorpio 2010\Marketing\Logók\Scorpio\scorpio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404813"/>
            <a:ext cx="12747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005263"/>
            <a:ext cx="2836862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1042988" y="404813"/>
            <a:ext cx="59436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2400">
                <a:solidFill>
                  <a:schemeClr val="bg1"/>
                </a:solidFill>
              </a:rPr>
              <a:t>DTX System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250825" y="1916113"/>
            <a:ext cx="4357688" cy="41084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b="1"/>
              <a:t>DTX vieo system</a:t>
            </a:r>
          </a:p>
          <a:p>
            <a:pPr eaLnBrk="0" hangingPunct="0">
              <a:spcBef>
                <a:spcPct val="50000"/>
              </a:spcBef>
            </a:pPr>
            <a:endParaRPr lang="hu-HU"/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esemény rögzítés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vezeték nélküli távirányító és mikrofon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7” monitor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első és hátsó kamera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Wifi adatátvitel közel 100m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64 gb háttértár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tükör mentés SD kártyára</a:t>
            </a:r>
          </a:p>
          <a:p>
            <a:pPr eaLnBrk="0" hangingPunct="0">
              <a:spcBef>
                <a:spcPct val="50000"/>
              </a:spcBef>
            </a:pPr>
            <a:endParaRPr lang="hu-HU"/>
          </a:p>
        </p:txBody>
      </p:sp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0" y="6705600"/>
            <a:ext cx="4495800" cy="2143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800" b="1">
                <a:solidFill>
                  <a:schemeClr val="bg1"/>
                </a:solidFill>
              </a:rPr>
              <a:t>Fercom – Motorola nap 2011. október 4.</a:t>
            </a:r>
          </a:p>
        </p:txBody>
      </p:sp>
      <p:sp>
        <p:nvSpPr>
          <p:cNvPr id="15366" name="Text Box 19"/>
          <p:cNvSpPr txBox="1">
            <a:spLocks noChangeArrowheads="1"/>
          </p:cNvSpPr>
          <p:nvPr/>
        </p:nvSpPr>
        <p:spPr bwMode="auto">
          <a:xfrm>
            <a:off x="7289800" y="6694488"/>
            <a:ext cx="1868488" cy="214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800" b="1">
                <a:solidFill>
                  <a:schemeClr val="bg1"/>
                </a:solidFill>
              </a:rPr>
              <a:t>„A tegnap álma, a ma valósága”</a:t>
            </a:r>
          </a:p>
        </p:txBody>
      </p:sp>
      <p:pic>
        <p:nvPicPr>
          <p:cNvPr id="15367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14313"/>
            <a:ext cx="22193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3263" y="928688"/>
            <a:ext cx="4630737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59563" y="1268413"/>
            <a:ext cx="2260600" cy="1944687"/>
          </a:xfrm>
          <a:ln w="6350">
            <a:solidFill>
              <a:schemeClr val="bg1">
                <a:lumMod val="95000"/>
              </a:schemeClr>
            </a:solidFill>
          </a:ln>
        </p:spPr>
      </p:pic>
      <p:pic>
        <p:nvPicPr>
          <p:cNvPr id="158738" name="Picture 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628775"/>
            <a:ext cx="1868487" cy="4171950"/>
          </a:xfrm>
          <a:ln w="6350">
            <a:solidFill>
              <a:schemeClr val="bg1">
                <a:lumMod val="95000"/>
              </a:schemeClr>
            </a:solidFill>
          </a:ln>
        </p:spPr>
      </p:pic>
      <p:pic>
        <p:nvPicPr>
          <p:cNvPr id="158746" name="Picture 2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680200" y="3357563"/>
            <a:ext cx="2211388" cy="1295400"/>
          </a:xfrm>
          <a:ln w="6350">
            <a:solidFill>
              <a:schemeClr val="bg1">
                <a:lumMod val="95000"/>
              </a:schemeClr>
            </a:solidFill>
          </a:ln>
        </p:spPr>
      </p:pic>
      <p:sp>
        <p:nvSpPr>
          <p:cNvPr id="16389" name="Text Box 30"/>
          <p:cNvSpPr txBox="1">
            <a:spLocks noChangeArrowheads="1"/>
          </p:cNvSpPr>
          <p:nvPr/>
        </p:nvSpPr>
        <p:spPr bwMode="auto">
          <a:xfrm>
            <a:off x="250825" y="1341438"/>
            <a:ext cx="4752975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Professzionális térmegvilágító lámpák</a:t>
            </a:r>
          </a:p>
          <a:p>
            <a:pPr>
              <a:spcBef>
                <a:spcPct val="50000"/>
              </a:spcBef>
            </a:pPr>
            <a:r>
              <a:rPr lang="hu-HU"/>
              <a:t>LED-es és Neon lámpák</a:t>
            </a:r>
          </a:p>
          <a:p>
            <a:pPr>
              <a:spcBef>
                <a:spcPct val="50000"/>
              </a:spcBef>
            </a:pPr>
            <a:r>
              <a:rPr lang="hu-HU"/>
              <a:t>Alacsony áramfelvétel</a:t>
            </a:r>
          </a:p>
          <a:p>
            <a:pPr>
              <a:spcBef>
                <a:spcPct val="50000"/>
              </a:spcBef>
            </a:pPr>
            <a:r>
              <a:rPr lang="hu-HU"/>
              <a:t>Hordozható akkumulátoros rendszerek</a:t>
            </a:r>
          </a:p>
          <a:p>
            <a:pPr>
              <a:spcBef>
                <a:spcPct val="50000"/>
              </a:spcBef>
            </a:pPr>
            <a:r>
              <a:rPr lang="hu-HU"/>
              <a:t>Állványos és kofferes szettek</a:t>
            </a:r>
          </a:p>
          <a:p>
            <a:pPr>
              <a:spcBef>
                <a:spcPct val="50000"/>
              </a:spcBef>
            </a:pPr>
            <a:r>
              <a:rPr lang="hu-HU"/>
              <a:t>Kézilámpák</a:t>
            </a:r>
          </a:p>
          <a:p>
            <a:pPr>
              <a:spcBef>
                <a:spcPct val="50000"/>
              </a:spcBef>
            </a:pPr>
            <a:endParaRPr lang="hu-HU">
              <a:solidFill>
                <a:schemeClr val="bg2"/>
              </a:solidFill>
            </a:endParaRPr>
          </a:p>
        </p:txBody>
      </p:sp>
      <p:pic>
        <p:nvPicPr>
          <p:cNvPr id="158755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076700"/>
            <a:ext cx="1123950" cy="2349500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</p:pic>
      <p:sp>
        <p:nvSpPr>
          <p:cNvPr id="16391" name="Rectangle 1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400" b="1">
                <a:solidFill>
                  <a:schemeClr val="bg1"/>
                </a:solidFill>
              </a:rPr>
              <a:t>         Professzionális világítás</a:t>
            </a:r>
          </a:p>
        </p:txBody>
      </p:sp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04813"/>
            <a:ext cx="298767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night2010.meoncreative2.co.uk/Portals/0/PropertyAgent/381/Images/5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3465513"/>
            <a:ext cx="1657350" cy="2484437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</p:pic>
      <p:pic>
        <p:nvPicPr>
          <p:cNvPr id="1028" name="Picture 4" descr="http://www.nightsearcher.co.uk/DesktopModules/PropertyAgent/ImageHandler.ashx?width=183&amp;height=200&amp;HomeDirectory=%2fPortals%2f0%2f%2fPropertyAgent%2f381%2fImages&amp;fileName=516.jpg&amp;portalid=0&amp;i=516&amp;Q=Tru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0200" y="3213100"/>
            <a:ext cx="855663" cy="936625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</p:pic>
      <p:pic>
        <p:nvPicPr>
          <p:cNvPr id="1030" name="Picture 6" descr="http://www.nightsearcher.co.uk/DesktopModules/PropertyAgent/ImageHandler.ashx?width=250&amp;height=189&amp;HomeDirectory=%2fPortals%2f0%2f%2fPropertyAgent%2f381%2fImages&amp;fileName=309.jpg&amp;portalid=0&amp;i=309&amp;Q=Tru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5157788"/>
            <a:ext cx="1274763" cy="963612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</p:pic>
      <p:sp>
        <p:nvSpPr>
          <p:cNvPr id="19" name="Szövegdoboz 18"/>
          <p:cNvSpPr txBox="1"/>
          <p:nvPr/>
        </p:nvSpPr>
        <p:spPr>
          <a:xfrm>
            <a:off x="7235825" y="6237288"/>
            <a:ext cx="13684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600" dirty="0" err="1">
                <a:solidFill>
                  <a:schemeClr val="bg1">
                    <a:lumMod val="65000"/>
                  </a:schemeClr>
                </a:solidFill>
              </a:rPr>
              <a:t>Panther</a:t>
            </a:r>
            <a:r>
              <a:rPr lang="hu-HU" sz="1600" dirty="0">
                <a:solidFill>
                  <a:schemeClr val="bg1">
                    <a:lumMod val="65000"/>
                  </a:schemeClr>
                </a:solidFill>
              </a:rPr>
              <a:t> HID</a:t>
            </a:r>
          </a:p>
          <a:p>
            <a:pPr algn="ctr">
              <a:defRPr/>
            </a:pPr>
            <a:r>
              <a:rPr lang="hu-HU" sz="1600" dirty="0">
                <a:solidFill>
                  <a:schemeClr val="bg1">
                    <a:lumMod val="65000"/>
                  </a:schemeClr>
                </a:solidFill>
              </a:rPr>
              <a:t>5200 Lm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484438" y="6021388"/>
            <a:ext cx="13668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dirty="0" err="1">
                <a:solidFill>
                  <a:schemeClr val="bg1">
                    <a:lumMod val="65000"/>
                  </a:schemeClr>
                </a:solidFill>
              </a:rPr>
              <a:t>Solaris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6K</a:t>
            </a:r>
          </a:p>
          <a:p>
            <a:pPr algn="ctr">
              <a:defRPr/>
            </a:pP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6000 Lm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4859338" y="5949950"/>
            <a:ext cx="16573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600" dirty="0">
                <a:solidFill>
                  <a:schemeClr val="bg1">
                    <a:lumMod val="65000"/>
                  </a:schemeClr>
                </a:solidFill>
              </a:rPr>
              <a:t>MEGASTAR</a:t>
            </a:r>
          </a:p>
          <a:p>
            <a:pPr algn="ctr">
              <a:defRPr/>
            </a:pPr>
            <a:r>
              <a:rPr lang="hu-HU" sz="1600" dirty="0">
                <a:solidFill>
                  <a:schemeClr val="bg1">
                    <a:lumMod val="65000"/>
                  </a:schemeClr>
                </a:solidFill>
              </a:rPr>
              <a:t>11600 Lm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43" name="Picture 3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lum bright="2000"/>
          </a:blip>
          <a:srcRect/>
          <a:stretch>
            <a:fillRect/>
          </a:stretch>
        </p:blipFill>
        <p:spPr>
          <a:xfrm>
            <a:off x="6516688" y="1196975"/>
            <a:ext cx="2376487" cy="1306513"/>
          </a:xfrm>
          <a:ln w="6350">
            <a:solidFill>
              <a:schemeClr val="bg1">
                <a:lumMod val="95000"/>
              </a:schemeClr>
            </a:solidFill>
          </a:ln>
        </p:spPr>
      </p:pic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179388" y="1052513"/>
            <a:ext cx="5472112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hu-HU" sz="20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u-HU" sz="1600" dirty="0">
                <a:latin typeface="+mj-lt"/>
              </a:rPr>
              <a:t>TK 566 UV </a:t>
            </a:r>
            <a:r>
              <a:rPr lang="hu-HU" sz="1600" dirty="0">
                <a:latin typeface="+mj-lt"/>
              </a:rPr>
              <a:t>lámpa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hu-HU" sz="1600" dirty="0">
                <a:latin typeface="+mj-lt"/>
              </a:rPr>
              <a:t>	</a:t>
            </a:r>
            <a:r>
              <a:rPr lang="hu-HU" sz="1600" dirty="0">
                <a:latin typeface="+mj-lt"/>
              </a:rPr>
              <a:t>3W </a:t>
            </a:r>
            <a:r>
              <a:rPr lang="hu-HU" sz="1600" dirty="0">
                <a:latin typeface="+mj-lt"/>
              </a:rPr>
              <a:t>között teljesítmény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hu-HU" sz="1600" dirty="0">
                <a:latin typeface="+mj-lt"/>
              </a:rPr>
              <a:t>	365 és 395  nm tartományban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hu-HU" sz="16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u-HU" sz="1600" dirty="0">
                <a:latin typeface="+mj-lt"/>
              </a:rPr>
              <a:t>M10 LED lámpa mágneses talppal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hu-HU" sz="1600" dirty="0">
                <a:latin typeface="+mj-lt"/>
              </a:rPr>
              <a:t>	190Lm, 5 mód</a:t>
            </a:r>
            <a:endParaRPr lang="hu-HU" sz="1600" dirty="0">
              <a:latin typeface="+mj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hu-HU" sz="1600" dirty="0">
                <a:latin typeface="+mj-lt"/>
              </a:rPr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hu-HU" sz="16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u-HU" sz="1600" dirty="0"/>
              <a:t>3W  CREE LED </a:t>
            </a:r>
            <a:r>
              <a:rPr lang="hu-HU" sz="1600" dirty="0">
                <a:latin typeface="+mj-lt"/>
              </a:rPr>
              <a:t>3D rendőrségi elemlámpa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u-HU" sz="1600" dirty="0">
                <a:latin typeface="+mj-lt"/>
              </a:rPr>
              <a:t>(ORFK beszállítás)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hu-HU" sz="1000" dirty="0">
              <a:latin typeface="+mj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hu-HU" sz="1600" dirty="0">
                <a:latin typeface="+mj-lt"/>
              </a:rPr>
              <a:t>	- </a:t>
            </a:r>
            <a:r>
              <a:rPr lang="hu-HU" sz="1400" dirty="0">
                <a:latin typeface="+mj-lt"/>
              </a:rPr>
              <a:t>Több mint 100 óra folyamatos világítás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hu-HU" sz="1400" dirty="0">
                <a:latin typeface="+mj-lt"/>
              </a:rPr>
              <a:t>	- </a:t>
            </a:r>
            <a:r>
              <a:rPr lang="hu-HU" sz="1400" dirty="0"/>
              <a:t>Anyag: Alumínium (eloxált)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hu-HU" sz="1400" dirty="0"/>
              <a:t>	- Funkciók: Erős fény, Gyenge fény, Villogás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hu-HU" sz="1400" dirty="0"/>
              <a:t>	- Fényerő: 100 Lumen, hatótáv: 280m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hu-HU" sz="1400" dirty="0"/>
              <a:t>	- Tömeg: 840g (elemmel)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hu-HU" sz="1400" dirty="0"/>
              <a:t>	- Tartozék: Övre akasztható gyűrű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hu-HU" sz="1400" dirty="0"/>
              <a:t>	- Áramforrás: 3 db „</a:t>
            </a:r>
            <a:r>
              <a:rPr lang="hu-HU" sz="1400" dirty="0" err="1"/>
              <a:t>góliát</a:t>
            </a:r>
            <a:r>
              <a:rPr lang="hu-HU" sz="1400" dirty="0"/>
              <a:t>”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hu-HU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hu-HU" sz="2000" dirty="0">
              <a:latin typeface="Times New Roman" pitchFamily="18" charset="0"/>
            </a:endParaRPr>
          </a:p>
        </p:txBody>
      </p:sp>
      <p:pic>
        <p:nvPicPr>
          <p:cNvPr id="17412" name="Picture 4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85113" y="2276475"/>
            <a:ext cx="955675" cy="722313"/>
          </a:xfrm>
        </p:spPr>
      </p:pic>
      <p:sp>
        <p:nvSpPr>
          <p:cNvPr id="17413" name="Rectangle 1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95288" y="333375"/>
            <a:ext cx="583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hu-HU" sz="3600" b="1" kern="0" dirty="0">
                <a:latin typeface="+mj-lt"/>
                <a:ea typeface="+mj-ea"/>
                <a:cs typeface="+mj-cs"/>
              </a:rPr>
              <a:t>  </a:t>
            </a:r>
            <a:r>
              <a:rPr lang="hu-HU" sz="2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Taktikai</a:t>
            </a:r>
            <a:r>
              <a:rPr lang="hu-HU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LED lámpák</a:t>
            </a:r>
            <a:endParaRPr lang="hu-HU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5059" name="Picture 3" descr="Scorp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429000"/>
            <a:ext cx="3910013" cy="3240088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1916113"/>
            <a:ext cx="2043112" cy="1441450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</p:pic>
      <p:sp>
        <p:nvSpPr>
          <p:cNvPr id="11" name="Szövegdoboz 10"/>
          <p:cNvSpPr txBox="1"/>
          <p:nvPr/>
        </p:nvSpPr>
        <p:spPr>
          <a:xfrm>
            <a:off x="4356100" y="1989138"/>
            <a:ext cx="10795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M10 </a:t>
            </a:r>
            <a:endParaRPr lang="hu-H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18" name="Szövegdoboz 11"/>
          <p:cNvSpPr txBox="1">
            <a:spLocks noChangeArrowheads="1"/>
          </p:cNvSpPr>
          <p:nvPr/>
        </p:nvSpPr>
        <p:spPr bwMode="auto">
          <a:xfrm>
            <a:off x="7812088" y="1844675"/>
            <a:ext cx="1081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chemeClr val="bg1"/>
                </a:solidFill>
              </a:rPr>
              <a:t>TK566 </a:t>
            </a:r>
          </a:p>
        </p:txBody>
      </p:sp>
      <p:pic>
        <p:nvPicPr>
          <p:cNvPr id="17419" name="Picture 11" descr="\\Scorpio1\Company\Dokumentumok\Scorpio 2010\Marketing\Logók\Scorpio\scorpio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404813"/>
            <a:ext cx="12747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9"/>
          <p:cNvSpPr txBox="1">
            <a:spLocks noChangeArrowheads="1"/>
          </p:cNvSpPr>
          <p:nvPr/>
        </p:nvSpPr>
        <p:spPr bwMode="auto">
          <a:xfrm>
            <a:off x="7289800" y="6694488"/>
            <a:ext cx="1868488" cy="214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800" b="1">
                <a:solidFill>
                  <a:schemeClr val="bg1"/>
                </a:solidFill>
              </a:rPr>
              <a:t>„A tegnap álma, a ma valósága”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836613"/>
            <a:ext cx="80994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149725"/>
            <a:ext cx="3960813" cy="2484438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3716338"/>
            <a:ext cx="3248025" cy="2928937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</p:pic>
      <p:sp>
        <p:nvSpPr>
          <p:cNvPr id="18" name="Szövegdoboz 17"/>
          <p:cNvSpPr txBox="1"/>
          <p:nvPr/>
        </p:nvSpPr>
        <p:spPr>
          <a:xfrm>
            <a:off x="5795963" y="3789363"/>
            <a:ext cx="10080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b="1" dirty="0">
                <a:solidFill>
                  <a:schemeClr val="bg1">
                    <a:lumMod val="50000"/>
                  </a:schemeClr>
                </a:solidFill>
              </a:rPr>
              <a:t>TC01</a:t>
            </a:r>
            <a:endParaRPr lang="hu-H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23850" y="3716338"/>
            <a:ext cx="10080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b="1" dirty="0">
                <a:solidFill>
                  <a:schemeClr val="bg1">
                    <a:lumMod val="50000"/>
                  </a:schemeClr>
                </a:solidFill>
              </a:rPr>
              <a:t>TC07</a:t>
            </a:r>
            <a:endParaRPr lang="hu-H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4140200" y="1125538"/>
            <a:ext cx="4540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chemeClr val="bg1">
                    <a:lumMod val="50000"/>
                  </a:schemeClr>
                </a:solidFill>
              </a:rPr>
              <a:t>T6</a:t>
            </a:r>
            <a:endParaRPr lang="hu-H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4859338" y="188913"/>
            <a:ext cx="3960812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u-HU" sz="2800" b="1" kern="0" dirty="0">
                <a:solidFill>
                  <a:schemeClr val="bg1"/>
                </a:solidFill>
              </a:rPr>
              <a:t>Taktikai LED lámpák</a:t>
            </a:r>
            <a:endParaRPr lang="hu-HU" sz="2800" b="1" kern="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50403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hu-HU" sz="2800" kern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mica</a:t>
            </a:r>
            <a:r>
              <a:rPr lang="hu-HU" sz="28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Ex lámpák</a:t>
            </a:r>
            <a:endParaRPr lang="hu-HU" sz="2800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24" descr="http://www.mica.eu/img/mica-etusivu-2012-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268413"/>
            <a:ext cx="3733800" cy="3313112"/>
          </a:xfr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333375"/>
            <a:ext cx="156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http://www.mica.eu/img/tuotteet/kuvitus_m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941888"/>
            <a:ext cx="2305050" cy="15970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0" y="1341438"/>
            <a:ext cx="5219700" cy="36623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1600" dirty="0"/>
              <a:t>ATEX / </a:t>
            </a:r>
            <a:r>
              <a:rPr lang="hu-HU" sz="1600" dirty="0" err="1"/>
              <a:t>IECEx</a:t>
            </a:r>
            <a:r>
              <a:rPr lang="hu-HU" sz="1600" dirty="0"/>
              <a:t>, </a:t>
            </a:r>
            <a:r>
              <a:rPr lang="hu-HU" sz="1600" dirty="0" err="1"/>
              <a:t>Zone</a:t>
            </a:r>
            <a:r>
              <a:rPr lang="hu-HU" sz="1600" dirty="0"/>
              <a:t> 0, </a:t>
            </a:r>
            <a:r>
              <a:rPr lang="hu-HU" sz="1600" dirty="0" err="1"/>
              <a:t>Zone</a:t>
            </a:r>
            <a:r>
              <a:rPr lang="hu-HU" sz="1600" dirty="0"/>
              <a:t> 1 és </a:t>
            </a:r>
            <a:r>
              <a:rPr lang="hu-HU" sz="1600" dirty="0" err="1"/>
              <a:t>Zone</a:t>
            </a:r>
            <a:r>
              <a:rPr lang="hu-HU" sz="1600" dirty="0"/>
              <a:t> 2 lámpák</a:t>
            </a:r>
          </a:p>
          <a:p>
            <a:pPr eaLnBrk="0" hangingPunct="0">
              <a:spcBef>
                <a:spcPct val="50000"/>
              </a:spcBef>
              <a:buFontTx/>
              <a:buChar char="-"/>
              <a:defRPr/>
            </a:pPr>
            <a:r>
              <a:rPr lang="hu-HU" sz="1600" dirty="0"/>
              <a:t> speciális meleg fényű lámpa, repülőtéri felhasználásra</a:t>
            </a:r>
          </a:p>
          <a:p>
            <a:pPr eaLnBrk="0" hangingPunct="0">
              <a:spcBef>
                <a:spcPct val="50000"/>
              </a:spcBef>
              <a:buFontTx/>
              <a:buChar char="-"/>
              <a:defRPr/>
            </a:pPr>
            <a:r>
              <a:rPr lang="hu-HU" sz="1600" dirty="0"/>
              <a:t> vészhelyzeti és villanó funkció</a:t>
            </a:r>
          </a:p>
          <a:p>
            <a:pPr eaLnBrk="0" hangingPunct="0">
              <a:spcBef>
                <a:spcPct val="50000"/>
              </a:spcBef>
              <a:buFontTx/>
              <a:buChar char="-"/>
              <a:defRPr/>
            </a:pPr>
            <a:r>
              <a:rPr lang="hu-HU" sz="1600" dirty="0"/>
              <a:t> IP 67 védelem</a:t>
            </a:r>
          </a:p>
          <a:p>
            <a:pPr eaLnBrk="0" hangingPunct="0">
              <a:spcBef>
                <a:spcPct val="50000"/>
              </a:spcBef>
              <a:buFontTx/>
              <a:buChar char="-"/>
              <a:defRPr/>
            </a:pPr>
            <a:r>
              <a:rPr lang="hu-HU" sz="1600" dirty="0"/>
              <a:t> LED és halogén kivitelek</a:t>
            </a:r>
          </a:p>
          <a:p>
            <a:pPr eaLnBrk="0" hangingPunct="0">
              <a:spcBef>
                <a:spcPct val="50000"/>
              </a:spcBef>
              <a:buFontTx/>
              <a:buChar char="-"/>
              <a:defRPr/>
            </a:pPr>
            <a:r>
              <a:rPr lang="hu-HU" sz="1600" dirty="0"/>
              <a:t> speciális múlti töltők</a:t>
            </a:r>
          </a:p>
          <a:p>
            <a:pPr eaLnBrk="0" hangingPunct="0">
              <a:spcBef>
                <a:spcPct val="50000"/>
              </a:spcBef>
              <a:buFontTx/>
              <a:buChar char="-"/>
              <a:defRPr/>
            </a:pPr>
            <a:endParaRPr lang="hu-HU" dirty="0"/>
          </a:p>
          <a:p>
            <a:pPr eaLnBrk="0" hangingPunct="0">
              <a:spcBef>
                <a:spcPct val="50000"/>
              </a:spcBef>
              <a:defRPr/>
            </a:pPr>
            <a:r>
              <a:rPr lang="hu-HU" sz="1600" cap="all" dirty="0"/>
              <a:t>ML-800 ATEX </a:t>
            </a:r>
            <a:r>
              <a:rPr lang="en-US" sz="1600" dirty="0"/>
              <a:t>Zones 21 and 22, temp class 4</a:t>
            </a:r>
            <a:endParaRPr lang="hu-HU" sz="1600" dirty="0"/>
          </a:p>
          <a:p>
            <a:pPr eaLnBrk="0" hangingPunct="0">
              <a:spcBef>
                <a:spcPct val="50000"/>
              </a:spcBef>
              <a:defRPr/>
            </a:pPr>
            <a:r>
              <a:rPr lang="hu-HU" sz="1600" dirty="0"/>
              <a:t>MICA MIL (NATO zöld) széria és ML-601 UV375 széria</a:t>
            </a:r>
          </a:p>
          <a:p>
            <a:pPr eaLnBrk="0" hangingPunct="0">
              <a:spcBef>
                <a:spcPct val="50000"/>
              </a:spcBef>
              <a:defRPr/>
            </a:pPr>
            <a:endParaRPr lang="hu-HU" sz="1400" dirty="0"/>
          </a:p>
        </p:txBody>
      </p:sp>
      <p:pic>
        <p:nvPicPr>
          <p:cNvPr id="50186" name="Picture 10" descr="http://www.mica.eu/img/tuotteet/thumb_crc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4868863"/>
            <a:ext cx="2082800" cy="16668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222" name="Picture 6" descr="http://www.mica.eu/img/tuotteet/kuvitus_IL-6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5157788"/>
            <a:ext cx="1968500" cy="136366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Téglalap 12"/>
          <p:cNvSpPr/>
          <p:nvPr/>
        </p:nvSpPr>
        <p:spPr>
          <a:xfrm>
            <a:off x="3708400" y="4868863"/>
            <a:ext cx="223202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IL-6000 GT 1500 Lm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1042988" y="404813"/>
            <a:ext cx="59436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2400">
                <a:solidFill>
                  <a:schemeClr val="bg1"/>
                </a:solidFill>
              </a:rPr>
              <a:t>Speciális járművek, mentők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214313" y="1357313"/>
            <a:ext cx="6286500" cy="3186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b="1"/>
              <a:t>Teljes kivitelezés megrendelő igényei szerint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tervezés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hűtés, fűtés, szellőzés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kamera és rögzítő rendszerek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adatátvitel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áramellátás 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forgalomba helyezés 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endParaRPr lang="hu-HU" sz="1400"/>
          </a:p>
        </p:txBody>
      </p:sp>
      <p:sp>
        <p:nvSpPr>
          <p:cNvPr id="20485" name="Text Box 13"/>
          <p:cNvSpPr txBox="1">
            <a:spLocks noChangeArrowheads="1"/>
          </p:cNvSpPr>
          <p:nvPr/>
        </p:nvSpPr>
        <p:spPr bwMode="auto">
          <a:xfrm>
            <a:off x="0" y="6705600"/>
            <a:ext cx="4495800" cy="2143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800" b="1">
                <a:solidFill>
                  <a:schemeClr val="bg1"/>
                </a:solidFill>
              </a:rPr>
              <a:t>Fercom – Motorola nap 2011. október 4.</a:t>
            </a:r>
          </a:p>
        </p:txBody>
      </p:sp>
      <p:sp>
        <p:nvSpPr>
          <p:cNvPr id="20486" name="Text Box 19"/>
          <p:cNvSpPr txBox="1">
            <a:spLocks noChangeArrowheads="1"/>
          </p:cNvSpPr>
          <p:nvPr/>
        </p:nvSpPr>
        <p:spPr bwMode="auto">
          <a:xfrm>
            <a:off x="7289800" y="6694488"/>
            <a:ext cx="1868488" cy="214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800" b="1">
                <a:solidFill>
                  <a:schemeClr val="bg1"/>
                </a:solidFill>
              </a:rPr>
              <a:t>„A tegnap álma, a ma valósága”</a:t>
            </a:r>
          </a:p>
        </p:txBody>
      </p:sp>
      <p:pic>
        <p:nvPicPr>
          <p:cNvPr id="1434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860800"/>
            <a:ext cx="3044825" cy="2149475"/>
          </a:xfrm>
          <a:prstGeom prst="rect">
            <a:avLst/>
          </a:prstGeom>
          <a:noFill/>
          <a:ln w="9525">
            <a:solidFill>
              <a:schemeClr val="bg1">
                <a:lumMod val="75000"/>
                <a:alpha val="98000"/>
              </a:schemeClr>
            </a:solidFill>
            <a:miter lim="800000"/>
            <a:headEnd/>
            <a:tailEnd/>
          </a:ln>
        </p:spPr>
      </p:pic>
      <p:pic>
        <p:nvPicPr>
          <p:cNvPr id="1434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5229225"/>
            <a:ext cx="1016000" cy="1355725"/>
          </a:xfrm>
          <a:prstGeom prst="rect">
            <a:avLst/>
          </a:prstGeom>
          <a:noFill/>
          <a:ln w="9525">
            <a:solidFill>
              <a:schemeClr val="bg1">
                <a:lumMod val="75000"/>
                <a:alpha val="98000"/>
              </a:schemeClr>
            </a:solidFill>
            <a:miter lim="800000"/>
            <a:headEnd/>
            <a:tailEnd/>
          </a:ln>
        </p:spPr>
      </p:pic>
      <p:pic>
        <p:nvPicPr>
          <p:cNvPr id="14347" name="Picture 13" descr="\\Scorpio1\picuters\2009\MVP\átadás\Kép4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4437063"/>
            <a:ext cx="1714500" cy="1285875"/>
          </a:xfrm>
          <a:prstGeom prst="rect">
            <a:avLst/>
          </a:prstGeom>
          <a:noFill/>
          <a:ln w="9525">
            <a:solidFill>
              <a:schemeClr val="bg1">
                <a:lumMod val="75000"/>
                <a:alpha val="98000"/>
              </a:schemeClr>
            </a:solidFill>
            <a:miter lim="800000"/>
            <a:headEnd/>
            <a:tailEnd/>
          </a:ln>
        </p:spPr>
      </p:pic>
      <p:pic>
        <p:nvPicPr>
          <p:cNvPr id="14348" name="Picture 14"/>
          <p:cNvPicPr>
            <a:picLocks noChangeAspect="1" noChangeArrowheads="1"/>
          </p:cNvPicPr>
          <p:nvPr/>
        </p:nvPicPr>
        <p:blipFill>
          <a:blip r:embed="rId6" cstate="print">
            <a:lum contrast="8000"/>
          </a:blip>
          <a:srcRect/>
          <a:stretch>
            <a:fillRect/>
          </a:stretch>
        </p:blipFill>
        <p:spPr bwMode="auto">
          <a:xfrm>
            <a:off x="2916238" y="4562475"/>
            <a:ext cx="2787650" cy="2090738"/>
          </a:xfrm>
          <a:prstGeom prst="rect">
            <a:avLst/>
          </a:prstGeom>
          <a:noFill/>
          <a:ln w="9525">
            <a:solidFill>
              <a:schemeClr val="bg1">
                <a:lumMod val="75000"/>
                <a:alpha val="98000"/>
              </a:schemeClr>
            </a:solidFill>
            <a:miter lim="800000"/>
            <a:headEnd/>
            <a:tailEnd/>
          </a:ln>
        </p:spPr>
      </p:pic>
      <p:pic>
        <p:nvPicPr>
          <p:cNvPr id="20491" name="Picture 22" descr="\\Scorpio1\Company\Dokumentumok\Scorpio 2010\Marketing\Logók\Scorpio\scorpio logo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25" y="0"/>
            <a:ext cx="242887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86450" y="1196975"/>
            <a:ext cx="3257550" cy="2505075"/>
          </a:xfrm>
          <a:prstGeom prst="rect">
            <a:avLst/>
          </a:prstGeom>
          <a:noFill/>
          <a:ln w="9525">
            <a:solidFill>
              <a:schemeClr val="bg1">
                <a:lumMod val="75000"/>
                <a:alpha val="98000"/>
              </a:schemeClr>
            </a:solidFill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738" y="2708275"/>
            <a:ext cx="2117725" cy="1436688"/>
          </a:xfrm>
          <a:prstGeom prst="rect">
            <a:avLst/>
          </a:prstGeom>
          <a:noFill/>
          <a:ln w="9525">
            <a:solidFill>
              <a:schemeClr val="bg1">
                <a:lumMod val="75000"/>
                <a:alpha val="98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468313" y="333375"/>
            <a:ext cx="82089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000">
                <a:hlinkClick r:id="rId2"/>
              </a:rPr>
              <a:t>www.motolight.hu</a:t>
            </a:r>
            <a:endParaRPr lang="hu-HU" sz="4000"/>
          </a:p>
          <a:p>
            <a:pPr algn="ctr">
              <a:spcBef>
                <a:spcPct val="50000"/>
              </a:spcBef>
            </a:pPr>
            <a:r>
              <a:rPr lang="hu-HU" sz="1600"/>
              <a:t>Kérjük látogassa meg újonnan nyíló MOTOLIGHT üzletünket a Váci út   49. szám alatt</a:t>
            </a:r>
          </a:p>
        </p:txBody>
      </p:sp>
      <p:pic>
        <p:nvPicPr>
          <p:cNvPr id="21507" name="Picture 9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2133600"/>
            <a:ext cx="7583487" cy="405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611188" y="404813"/>
            <a:ext cx="59436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2400">
                <a:solidFill>
                  <a:schemeClr val="bg1"/>
                </a:solidFill>
              </a:rPr>
              <a:t>Valor</a:t>
            </a:r>
          </a:p>
        </p:txBody>
      </p:sp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0" y="6705600"/>
            <a:ext cx="4495800" cy="2143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800" b="1">
                <a:solidFill>
                  <a:schemeClr val="bg1"/>
                </a:solidFill>
              </a:rPr>
              <a:t>Fercom – Motorola nap 2011. október 4.</a:t>
            </a:r>
          </a:p>
        </p:txBody>
      </p:sp>
      <p:sp>
        <p:nvSpPr>
          <p:cNvPr id="6149" name="Text Box 19"/>
          <p:cNvSpPr txBox="1">
            <a:spLocks noChangeArrowheads="1"/>
          </p:cNvSpPr>
          <p:nvPr/>
        </p:nvSpPr>
        <p:spPr bwMode="auto">
          <a:xfrm>
            <a:off x="7289800" y="6694488"/>
            <a:ext cx="1868488" cy="214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800" b="1">
                <a:solidFill>
                  <a:schemeClr val="bg1"/>
                </a:solidFill>
              </a:rPr>
              <a:t>„A tegnap álma, a ma valósága”</a:t>
            </a:r>
          </a:p>
        </p:txBody>
      </p:sp>
      <p:pic>
        <p:nvPicPr>
          <p:cNvPr id="6150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14313"/>
            <a:ext cx="22193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28813"/>
            <a:ext cx="9159875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5" descr="Valor diagr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2775" y="1714500"/>
            <a:ext cx="19542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214313" y="1143000"/>
            <a:ext cx="6786562" cy="31702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1600" b="1">
                <a:solidFill>
                  <a:schemeClr val="bg1"/>
                </a:solidFill>
              </a:rPr>
              <a:t>"Spectralux™ MULTICOLOR LED TECHNOLOGY"</a:t>
            </a:r>
          </a:p>
          <a:p>
            <a:pPr eaLnBrk="0" hangingPunct="0">
              <a:spcBef>
                <a:spcPct val="50000"/>
              </a:spcBef>
            </a:pPr>
            <a:r>
              <a:rPr lang="hu-HU" sz="1600" b="1">
                <a:solidFill>
                  <a:schemeClr val="bg1"/>
                </a:solidFill>
              </a:rPr>
              <a:t> Az új technológiának köszönhetően változtatható színek </a:t>
            </a:r>
            <a:r>
              <a:rPr lang="hu-HU" sz="1600">
                <a:solidFill>
                  <a:schemeClr val="bg1"/>
                </a:solidFill>
              </a:rPr>
              <a:t/>
            </a:r>
            <a:br>
              <a:rPr lang="hu-HU" sz="1600">
                <a:solidFill>
                  <a:schemeClr val="bg1"/>
                </a:solidFill>
              </a:rPr>
            </a:br>
            <a:endParaRPr lang="hu-HU" sz="1600">
              <a:solidFill>
                <a:schemeClr val="bg1"/>
              </a:solidFill>
            </a:endParaRP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 sz="1600">
                <a:solidFill>
                  <a:schemeClr val="bg1"/>
                </a:solidFill>
              </a:rPr>
              <a:t> kimagasló teljesítmény ,45° és 90° kiváló fényhatás 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 sz="1600">
                <a:solidFill>
                  <a:schemeClr val="bg1"/>
                </a:solidFill>
              </a:rPr>
              <a:t> beépített (multicolor) Signalmaster terelőfény.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 sz="1600">
                <a:solidFill>
                  <a:schemeClr val="bg1"/>
                </a:solidFill>
              </a:rPr>
              <a:t> alacsony áramfelvétel</a:t>
            </a:r>
          </a:p>
          <a:p>
            <a:pPr eaLnBrk="0" hangingPunct="0">
              <a:spcBef>
                <a:spcPct val="50000"/>
              </a:spcBef>
            </a:pPr>
            <a:endParaRPr lang="hu-HU" sz="1600" b="1">
              <a:solidFill>
                <a:schemeClr val="bg1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hu-HU" sz="1600" b="1">
                <a:solidFill>
                  <a:schemeClr val="bg1"/>
                </a:solidFill>
              </a:rPr>
              <a:t>Másodlagos fényforrások: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 sz="1600">
                <a:solidFill>
                  <a:schemeClr val="bg1"/>
                </a:solidFill>
              </a:rPr>
              <a:t> LED reflektor, sikátorlámpa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71" name="Rectangle 12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2F39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buFontTx/>
              <a:buChar char="•"/>
            </a:pPr>
            <a:endParaRPr lang="en-US" sz="1000"/>
          </a:p>
        </p:txBody>
      </p:sp>
      <p:sp>
        <p:nvSpPr>
          <p:cNvPr id="7172" name="Text Box 13"/>
          <p:cNvSpPr txBox="1">
            <a:spLocks noChangeArrowheads="1"/>
          </p:cNvSpPr>
          <p:nvPr/>
        </p:nvSpPr>
        <p:spPr bwMode="auto">
          <a:xfrm>
            <a:off x="0" y="6705600"/>
            <a:ext cx="4495800" cy="2143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800" b="1">
                <a:solidFill>
                  <a:schemeClr val="bg1"/>
                </a:solidFill>
              </a:rPr>
              <a:t>Fercom – Motorola nap 2011. október 4.</a:t>
            </a:r>
          </a:p>
        </p:txBody>
      </p:sp>
      <p:sp>
        <p:nvSpPr>
          <p:cNvPr id="7173" name="Text Box 19"/>
          <p:cNvSpPr txBox="1">
            <a:spLocks noChangeArrowheads="1"/>
          </p:cNvSpPr>
          <p:nvPr/>
        </p:nvSpPr>
        <p:spPr bwMode="auto">
          <a:xfrm>
            <a:off x="7289800" y="6694488"/>
            <a:ext cx="1868488" cy="214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800" b="1">
                <a:solidFill>
                  <a:schemeClr val="bg1"/>
                </a:solidFill>
              </a:rPr>
              <a:t>„A tegnap álma, a ma valósága”</a:t>
            </a:r>
          </a:p>
        </p:txBody>
      </p:sp>
      <p:pic>
        <p:nvPicPr>
          <p:cNvPr id="7174" name="Picture 2" descr="VisionS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91440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 descr="Vision SLR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38" y="2571750"/>
            <a:ext cx="1398587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042988" y="404813"/>
            <a:ext cx="5943600" cy="4619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2400">
                <a:solidFill>
                  <a:schemeClr val="bg1"/>
                </a:solidFill>
              </a:rPr>
              <a:t>Vision SLR</a:t>
            </a:r>
          </a:p>
        </p:txBody>
      </p:sp>
      <p:pic>
        <p:nvPicPr>
          <p:cNvPr id="7177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214313"/>
            <a:ext cx="22193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042988" y="404813"/>
            <a:ext cx="59436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2400">
                <a:solidFill>
                  <a:schemeClr val="bg1"/>
                </a:solidFill>
              </a:rPr>
              <a:t>TrafficStorm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214313" y="1357313"/>
            <a:ext cx="6286500" cy="50720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b="1"/>
              <a:t>Alacsony profilú kétszintes, ROC Solaris  LED  fényhíd</a:t>
            </a:r>
          </a:p>
          <a:p>
            <a:pPr eaLnBrk="0" hangingPunct="0">
              <a:spcBef>
                <a:spcPct val="50000"/>
              </a:spcBef>
            </a:pPr>
            <a:endParaRPr lang="hu-HU"/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kimagasló teljesítmény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automatikus nyitás / csukás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kétoldalas programozható üzenet 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nagyméretű karakterek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terelő funkció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alacsony áramfelvétel</a:t>
            </a:r>
          </a:p>
          <a:p>
            <a:pPr eaLnBrk="0" hangingPunct="0">
              <a:spcBef>
                <a:spcPct val="50000"/>
              </a:spcBef>
            </a:pPr>
            <a:endParaRPr lang="hu-HU"/>
          </a:p>
          <a:p>
            <a:pPr eaLnBrk="0" hangingPunct="0">
              <a:spcBef>
                <a:spcPct val="50000"/>
              </a:spcBef>
            </a:pPr>
            <a:r>
              <a:rPr lang="hu-HU"/>
              <a:t>Kiegészítő fényforrások: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LED reflektor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sikátorlámpa</a:t>
            </a:r>
            <a:endParaRPr lang="hu-HU" sz="1400"/>
          </a:p>
        </p:txBody>
      </p:sp>
      <p:sp>
        <p:nvSpPr>
          <p:cNvPr id="8197" name="Text Box 13"/>
          <p:cNvSpPr txBox="1">
            <a:spLocks noChangeArrowheads="1"/>
          </p:cNvSpPr>
          <p:nvPr/>
        </p:nvSpPr>
        <p:spPr bwMode="auto">
          <a:xfrm>
            <a:off x="0" y="6705600"/>
            <a:ext cx="4495800" cy="2143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800" b="1">
                <a:solidFill>
                  <a:schemeClr val="bg1"/>
                </a:solidFill>
              </a:rPr>
              <a:t>Fercom – Motorola nap 2011. október 4.</a:t>
            </a:r>
          </a:p>
        </p:txBody>
      </p:sp>
      <p:sp>
        <p:nvSpPr>
          <p:cNvPr id="8198" name="Text Box 19"/>
          <p:cNvSpPr txBox="1">
            <a:spLocks noChangeArrowheads="1"/>
          </p:cNvSpPr>
          <p:nvPr/>
        </p:nvSpPr>
        <p:spPr bwMode="auto">
          <a:xfrm>
            <a:off x="7289800" y="6694488"/>
            <a:ext cx="1868488" cy="214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800" b="1">
                <a:solidFill>
                  <a:schemeClr val="bg1"/>
                </a:solidFill>
              </a:rPr>
              <a:t>„A tegnap álma, a ma valósága”</a:t>
            </a:r>
          </a:p>
        </p:txBody>
      </p:sp>
      <p:pic>
        <p:nvPicPr>
          <p:cNvPr id="8199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14313"/>
            <a:ext cx="22193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2" descr="Traffic Stor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221163"/>
            <a:ext cx="5214938" cy="2339975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</p:pic>
      <p:pic>
        <p:nvPicPr>
          <p:cNvPr id="7179" name="Picture 24" descr="Traffic Stor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1785938"/>
            <a:ext cx="2373312" cy="2214562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1042988" y="404813"/>
            <a:ext cx="59436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2400">
                <a:solidFill>
                  <a:schemeClr val="bg1"/>
                </a:solidFill>
              </a:rPr>
              <a:t>Induvidual Transport Kit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214313" y="1214438"/>
            <a:ext cx="7786687" cy="44942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b="1"/>
              <a:t>Egyéni szállító rendszer </a:t>
            </a:r>
          </a:p>
          <a:p>
            <a:pPr eaLnBrk="0" hangingPunct="0">
              <a:spcBef>
                <a:spcPct val="50000"/>
              </a:spcBef>
            </a:pPr>
            <a:endParaRPr lang="hu-HU"/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1 utas részére</a:t>
            </a:r>
            <a:r>
              <a:rPr lang="hu-HU" b="1"/>
              <a:t> </a:t>
            </a:r>
            <a:r>
              <a:rPr lang="hu-HU"/>
              <a:t>„komfortos”</a:t>
            </a:r>
            <a:r>
              <a:rPr lang="hu-HU" b="1"/>
              <a:t> </a:t>
            </a:r>
            <a:r>
              <a:rPr lang="hu-HU"/>
              <a:t>és  biztonságos szállítás  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mosható, fertőtleníthető 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fordított biztonsági öv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belülről nem nyitható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alacsony áramfelvétel</a:t>
            </a:r>
          </a:p>
          <a:p>
            <a:pPr eaLnBrk="0" hangingPunct="0">
              <a:spcBef>
                <a:spcPct val="50000"/>
              </a:spcBef>
            </a:pPr>
            <a:endParaRPr lang="hu-HU"/>
          </a:p>
          <a:p>
            <a:pPr eaLnBrk="0" hangingPunct="0">
              <a:spcBef>
                <a:spcPct val="50000"/>
              </a:spcBef>
            </a:pPr>
            <a:r>
              <a:rPr lang="hu-HU"/>
              <a:t>Kiegészítők: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szellőztetés</a:t>
            </a:r>
          </a:p>
          <a:p>
            <a:pPr eaLnBrk="0" hangingPunct="0">
              <a:spcBef>
                <a:spcPct val="50000"/>
              </a:spcBef>
            </a:pPr>
            <a:r>
              <a:rPr lang="hu-HU"/>
              <a:t>- Fegyver vagy elemlámpa rögzítés</a:t>
            </a:r>
          </a:p>
        </p:txBody>
      </p:sp>
      <p:sp>
        <p:nvSpPr>
          <p:cNvPr id="9221" name="Text Box 19"/>
          <p:cNvSpPr txBox="1">
            <a:spLocks noChangeArrowheads="1"/>
          </p:cNvSpPr>
          <p:nvPr/>
        </p:nvSpPr>
        <p:spPr bwMode="auto">
          <a:xfrm>
            <a:off x="7289800" y="6694488"/>
            <a:ext cx="1868488" cy="214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800" b="1">
                <a:solidFill>
                  <a:schemeClr val="bg1"/>
                </a:solidFill>
              </a:rPr>
              <a:t>„A tegnap álma, a ma valósága”</a:t>
            </a:r>
          </a:p>
        </p:txBody>
      </p:sp>
      <p:pic>
        <p:nvPicPr>
          <p:cNvPr id="922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14313"/>
            <a:ext cx="22193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2565400"/>
            <a:ext cx="4899025" cy="4095750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684213" y="333375"/>
            <a:ext cx="5943600" cy="5222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2800">
                <a:solidFill>
                  <a:schemeClr val="bg1"/>
                </a:solidFill>
              </a:rPr>
              <a:t>Induvidual Transport Kit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214313" y="1643063"/>
            <a:ext cx="6286500" cy="41084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b="1"/>
              <a:t>Egyéni szállító rendszer összeállítás</a:t>
            </a:r>
          </a:p>
          <a:p>
            <a:pPr eaLnBrk="0" hangingPunct="0">
              <a:spcBef>
                <a:spcPct val="50000"/>
              </a:spcBef>
            </a:pPr>
            <a:r>
              <a:rPr lang="hu-HU" b="1"/>
              <a:t> 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fúrásmentes autó specifikus kialakítás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válaszfal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ülés és padló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oldal tábla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hátsó elválasztó fal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műanyag ajtóborítás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hu-HU"/>
              <a:t> fordított biztonsági öv</a:t>
            </a:r>
          </a:p>
          <a:p>
            <a:pPr eaLnBrk="0" hangingPunct="0">
              <a:spcBef>
                <a:spcPct val="50000"/>
              </a:spcBef>
            </a:pPr>
            <a:endParaRPr lang="hu-HU"/>
          </a:p>
        </p:txBody>
      </p:sp>
      <p:sp>
        <p:nvSpPr>
          <p:cNvPr id="10245" name="Text Box 19"/>
          <p:cNvSpPr txBox="1">
            <a:spLocks noChangeArrowheads="1"/>
          </p:cNvSpPr>
          <p:nvPr/>
        </p:nvSpPr>
        <p:spPr bwMode="auto">
          <a:xfrm>
            <a:off x="7289800" y="6694488"/>
            <a:ext cx="1868488" cy="214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800" b="1">
                <a:solidFill>
                  <a:schemeClr val="bg1"/>
                </a:solidFill>
              </a:rPr>
              <a:t>„A tegnap álma, a ma valósága”</a:t>
            </a:r>
          </a:p>
        </p:txBody>
      </p:sp>
      <p:pic>
        <p:nvPicPr>
          <p:cNvPr id="1024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14313"/>
            <a:ext cx="22193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1571625"/>
            <a:ext cx="3908425" cy="4214813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</p:pic>
      <p:pic>
        <p:nvPicPr>
          <p:cNvPr id="410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714875"/>
            <a:ext cx="2357438" cy="1762125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2000" contrast="38000"/>
          </a:blip>
          <a:srcRect/>
          <a:stretch>
            <a:fillRect/>
          </a:stretch>
        </p:blipFill>
        <p:spPr>
          <a:xfrm>
            <a:off x="6346825" y="1125538"/>
            <a:ext cx="2797175" cy="5732462"/>
          </a:xfrm>
        </p:spPr>
      </p:pic>
      <p:pic>
        <p:nvPicPr>
          <p:cNvPr id="189447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3429000"/>
            <a:ext cx="3744912" cy="3141663"/>
          </a:xfrm>
          <a:ln w="6350">
            <a:solidFill>
              <a:schemeClr val="bg1">
                <a:lumMod val="95000"/>
              </a:schemeClr>
            </a:solidFill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79388" y="1773238"/>
            <a:ext cx="40322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hu-HU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hu-HU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hu-HU">
              <a:solidFill>
                <a:schemeClr val="accent2"/>
              </a:solidFill>
            </a:endParaRP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179388" y="1557338"/>
            <a:ext cx="47529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hu-HU" dirty="0">
                <a:latin typeface="+mn-lt"/>
              </a:rPr>
              <a:t>Mechanikus és elektromágneses rögzítés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hu-HU" dirty="0">
                <a:latin typeface="+mn-lt"/>
              </a:rPr>
              <a:t>Biztonsági időzár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hu-HU" dirty="0">
                <a:latin typeface="+mn-lt"/>
              </a:rPr>
              <a:t>Lőszertároló </a:t>
            </a:r>
            <a:r>
              <a:rPr lang="hu-HU" dirty="0">
                <a:latin typeface="+mn-lt"/>
              </a:rPr>
              <a:t>doboz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hu-HU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hu-HU" dirty="0">
                <a:latin typeface="+mn-lt"/>
              </a:rPr>
              <a:t>Könnyű gyors beépítés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hu-HU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hu-HU" dirty="0">
              <a:latin typeface="Times New Roman" pitchFamily="18" charset="0"/>
            </a:endParaRPr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11271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214313"/>
            <a:ext cx="22193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1"/>
          <p:cNvSpPr txBox="1">
            <a:spLocks noChangeArrowheads="1"/>
          </p:cNvSpPr>
          <p:nvPr/>
        </p:nvSpPr>
        <p:spPr bwMode="auto">
          <a:xfrm>
            <a:off x="250825" y="260350"/>
            <a:ext cx="5761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hu-HU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Fegyverrögzítő rendszerek</a:t>
            </a:r>
            <a:endParaRPr lang="hu-HU" sz="28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5375" y="1228725"/>
            <a:ext cx="1287463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2"/>
          <p:cNvSpPr txBox="1">
            <a:spLocks noChangeArrowheads="1"/>
          </p:cNvSpPr>
          <p:nvPr/>
        </p:nvSpPr>
        <p:spPr bwMode="auto">
          <a:xfrm>
            <a:off x="684213" y="1628775"/>
            <a:ext cx="3024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sz="1200"/>
          </a:p>
        </p:txBody>
      </p:sp>
      <p:sp>
        <p:nvSpPr>
          <p:cNvPr id="12291" name="Text Box 13"/>
          <p:cNvSpPr txBox="1">
            <a:spLocks noChangeArrowheads="1"/>
          </p:cNvSpPr>
          <p:nvPr/>
        </p:nvSpPr>
        <p:spPr bwMode="auto">
          <a:xfrm>
            <a:off x="879475" y="1647825"/>
            <a:ext cx="326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323850" y="1773238"/>
            <a:ext cx="655320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hu-HU" dirty="0">
                <a:latin typeface="+mj-lt"/>
              </a:rPr>
              <a:t> Zárható, biztonságos rögzítés az autó utasterében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hu-HU" dirty="0">
                <a:latin typeface="+mj-lt"/>
              </a:rPr>
              <a:t> Egyedi belső kialakítás a felhasználó igényei szerint </a:t>
            </a:r>
            <a:endParaRPr lang="hu-HU" dirty="0">
              <a:latin typeface="+mj-lt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hu-HU" dirty="0">
                <a:latin typeface="+mj-lt"/>
              </a:rPr>
              <a:t> Fegyver típusra méretezett, </a:t>
            </a:r>
            <a:r>
              <a:rPr lang="hu-HU" dirty="0">
                <a:latin typeface="+mj-lt"/>
              </a:rPr>
              <a:t>tartaléktár stb.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hu-HU" dirty="0">
                <a:latin typeface="+mj-lt"/>
              </a:rPr>
              <a:t> Ülésre szerelhető zárható kivitel, </a:t>
            </a:r>
            <a:r>
              <a:rPr lang="hu-HU" dirty="0" err="1">
                <a:latin typeface="+mj-lt"/>
              </a:rPr>
              <a:t>autospecifikus</a:t>
            </a:r>
            <a:endParaRPr lang="hu-HU" dirty="0">
              <a:latin typeface="+mj-lt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hu-HU" dirty="0">
                <a:latin typeface="+mj-lt"/>
              </a:rPr>
              <a:t> Csomagtartóba szerelt fiókos rendszer</a:t>
            </a:r>
          </a:p>
        </p:txBody>
      </p:sp>
      <p:pic>
        <p:nvPicPr>
          <p:cNvPr id="168978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437063"/>
            <a:ext cx="1481138" cy="2133600"/>
          </a:xfrm>
          <a:prstGeom prst="rect">
            <a:avLst/>
          </a:prstGeom>
          <a:noFill/>
          <a:ln w="635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68981" name="Picture 2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12088" y="4437063"/>
            <a:ext cx="998537" cy="2133600"/>
          </a:xfrm>
          <a:ln w="635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2295" name="Rectangle 1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400" b="1">
                <a:solidFill>
                  <a:schemeClr val="bg1"/>
                </a:solidFill>
              </a:rPr>
              <a:t>         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23850" y="333375"/>
            <a:ext cx="6516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hu-HU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Fegyvertároló rendszerek </a:t>
            </a:r>
            <a:endParaRPr lang="hu-HU" sz="2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297" name="Picture 11" descr="\\Scorpio1\Company\Dokumentumok\Scorpio 2010\Marketing\Logók\Scorpio\scorpio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404813"/>
            <a:ext cx="12747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0725" y="1268413"/>
            <a:ext cx="1852613" cy="2736850"/>
          </a:xfrm>
          <a:prstGeom prst="rect">
            <a:avLst/>
          </a:prstGeom>
          <a:noFill/>
          <a:ln w="635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4437063"/>
            <a:ext cx="5543550" cy="2130425"/>
          </a:xfrm>
          <a:prstGeom prst="rect">
            <a:avLst/>
          </a:prstGeom>
          <a:noFill/>
          <a:ln w="6350"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5761038" cy="180022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u-HU" sz="1800" smtClean="0"/>
              <a:t>10 - 15 - 25 részes kivitel</a:t>
            </a:r>
          </a:p>
          <a:p>
            <a:pPr>
              <a:buFont typeface="Wingdings" pitchFamily="2" charset="2"/>
              <a:buChar char="§"/>
            </a:pPr>
            <a:r>
              <a:rPr lang="hu-HU" sz="1800" smtClean="0"/>
              <a:t>Metro 3 m (70db 1,8” tüske)</a:t>
            </a:r>
          </a:p>
          <a:p>
            <a:pPr>
              <a:buFont typeface="Wingdings" pitchFamily="2" charset="2"/>
              <a:buChar char="§"/>
            </a:pPr>
            <a:r>
              <a:rPr lang="hu-HU" sz="1800" smtClean="0"/>
              <a:t>Trooper XL kivitel 4,8m  (110db 2,1” tüske)</a:t>
            </a:r>
          </a:p>
          <a:p>
            <a:pPr>
              <a:buFont typeface="Wingdings" pitchFamily="2" charset="2"/>
              <a:buChar char="§"/>
            </a:pPr>
            <a:r>
              <a:rPr lang="hu-HU" sz="1800" smtClean="0"/>
              <a:t>Defender katonai kivitel 7,6m (180db 1.8” tüske)</a:t>
            </a:r>
          </a:p>
          <a:p>
            <a:pPr>
              <a:buFont typeface="Wingdings" pitchFamily="2" charset="2"/>
              <a:buChar char="§"/>
            </a:pPr>
            <a:r>
              <a:rPr lang="hu-HU" sz="1800" smtClean="0"/>
              <a:t>Rat-trap II (2db 1,8” tüske)</a:t>
            </a:r>
          </a:p>
          <a:p>
            <a:pPr>
              <a:buFont typeface="Wingdings" pitchFamily="2" charset="2"/>
              <a:buChar char="§"/>
            </a:pPr>
            <a:endParaRPr lang="hu-HU" sz="1800" smtClean="0"/>
          </a:p>
        </p:txBody>
      </p:sp>
      <p:pic>
        <p:nvPicPr>
          <p:cNvPr id="1863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789363"/>
            <a:ext cx="3573462" cy="2820987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</p:pic>
      <p:pic>
        <p:nvPicPr>
          <p:cNvPr id="1863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1138" y="3141663"/>
            <a:ext cx="1376362" cy="1150937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</p:pic>
      <p:sp>
        <p:nvSpPr>
          <p:cNvPr id="13317" name="Rectangle 1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1331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60350"/>
            <a:ext cx="22193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1"/>
          <p:cNvSpPr txBox="1">
            <a:spLocks noChangeArrowheads="1"/>
          </p:cNvSpPr>
          <p:nvPr/>
        </p:nvSpPr>
        <p:spPr bwMode="auto">
          <a:xfrm>
            <a:off x="250825" y="260350"/>
            <a:ext cx="5761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hu-HU" sz="28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Stinger</a:t>
            </a:r>
            <a:r>
              <a:rPr lang="hu-HU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szöges útzár</a:t>
            </a:r>
            <a:endParaRPr lang="hu-HU" sz="28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3163" y="1123950"/>
            <a:ext cx="2890837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4508500"/>
            <a:ext cx="2160587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4663" y="3141663"/>
            <a:ext cx="1800225" cy="1128712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apértelmezett terv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</TotalTime>
  <Words>558</Words>
  <Application>Microsoft Office PowerPoint</Application>
  <PresentationFormat>Diavetítés a képernyőre (4:3 oldalarány)</PresentationFormat>
  <Paragraphs>168</Paragraphs>
  <Slides>17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Wingdings</vt:lpstr>
      <vt:lpstr>Times New Roman</vt:lpstr>
      <vt:lpstr>Alapértelmezett terv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</vt:vector>
  </TitlesOfParts>
  <Company>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imrel</dc:creator>
  <cp:lastModifiedBy>Szigeti Lajos</cp:lastModifiedBy>
  <cp:revision>220</cp:revision>
  <dcterms:created xsi:type="dcterms:W3CDTF">2011-08-22T12:12:14Z</dcterms:created>
  <dcterms:modified xsi:type="dcterms:W3CDTF">2014-04-03T20:29:50Z</dcterms:modified>
</cp:coreProperties>
</file>